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95" r:id="rId2"/>
    <p:sldMasterId id="2147484518" r:id="rId3"/>
    <p:sldMasterId id="2147484530" r:id="rId4"/>
    <p:sldMasterId id="2147484552" r:id="rId5"/>
  </p:sldMasterIdLst>
  <p:notesMasterIdLst>
    <p:notesMasterId r:id="rId64"/>
  </p:notesMasterIdLst>
  <p:handoutMasterIdLst>
    <p:handoutMasterId r:id="rId65"/>
  </p:handoutMasterIdLst>
  <p:sldIdLst>
    <p:sldId id="1489" r:id="rId6"/>
    <p:sldId id="1550" r:id="rId7"/>
    <p:sldId id="1562" r:id="rId8"/>
    <p:sldId id="1619" r:id="rId9"/>
    <p:sldId id="1620" r:id="rId10"/>
    <p:sldId id="1621" r:id="rId11"/>
    <p:sldId id="1665" r:id="rId12"/>
    <p:sldId id="1623" r:id="rId13"/>
    <p:sldId id="1624" r:id="rId14"/>
    <p:sldId id="1625" r:id="rId15"/>
    <p:sldId id="1626" r:id="rId16"/>
    <p:sldId id="1667" r:id="rId17"/>
    <p:sldId id="1627" r:id="rId18"/>
    <p:sldId id="1660" r:id="rId19"/>
    <p:sldId id="1671" r:id="rId20"/>
    <p:sldId id="1670" r:id="rId21"/>
    <p:sldId id="1672" r:id="rId22"/>
    <p:sldId id="1673" r:id="rId23"/>
    <p:sldId id="1675" r:id="rId24"/>
    <p:sldId id="1676" r:id="rId25"/>
    <p:sldId id="1674" r:id="rId26"/>
    <p:sldId id="1666" r:id="rId27"/>
    <p:sldId id="1629" r:id="rId28"/>
    <p:sldId id="1657" r:id="rId29"/>
    <p:sldId id="1658" r:id="rId30"/>
    <p:sldId id="1659" r:id="rId31"/>
    <p:sldId id="1633" r:id="rId32"/>
    <p:sldId id="1634" r:id="rId33"/>
    <p:sldId id="1635" r:id="rId34"/>
    <p:sldId id="1636" r:id="rId35"/>
    <p:sldId id="1637" r:id="rId36"/>
    <p:sldId id="1638" r:id="rId37"/>
    <p:sldId id="1639" r:id="rId38"/>
    <p:sldId id="1664" r:id="rId39"/>
    <p:sldId id="1641" r:id="rId40"/>
    <p:sldId id="1642" r:id="rId41"/>
    <p:sldId id="1643" r:id="rId42"/>
    <p:sldId id="1644" r:id="rId43"/>
    <p:sldId id="1645" r:id="rId44"/>
    <p:sldId id="1646" r:id="rId45"/>
    <p:sldId id="1663" r:id="rId46"/>
    <p:sldId id="1648" r:id="rId47"/>
    <p:sldId id="1649" r:id="rId48"/>
    <p:sldId id="1662" r:id="rId49"/>
    <p:sldId id="1651" r:id="rId50"/>
    <p:sldId id="1652" r:id="rId51"/>
    <p:sldId id="1653" r:id="rId52"/>
    <p:sldId id="1654" r:id="rId53"/>
    <p:sldId id="1612" r:id="rId54"/>
    <p:sldId id="1655" r:id="rId55"/>
    <p:sldId id="1617" r:id="rId56"/>
    <p:sldId id="1661" r:id="rId57"/>
    <p:sldId id="1669" r:id="rId58"/>
    <p:sldId id="1581" r:id="rId59"/>
    <p:sldId id="1582" r:id="rId60"/>
    <p:sldId id="1668" r:id="rId61"/>
    <p:sldId id="1554" r:id="rId62"/>
    <p:sldId id="1532" r:id="rId6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Lst>
        </p14:section>
        <p14:section name="Agenda" id="{A073DAE3-B461-442F-A3D3-6642BD875E45}">
          <p14:sldIdLst>
            <p14:sldId id="1550"/>
          </p14:sldIdLst>
        </p14:section>
        <p14:section name="Overview" id="{0CDF8B4A-9847-459D-8802-E654ABB84590}">
          <p14:sldIdLst>
            <p14:sldId id="1562"/>
            <p14:sldId id="1619"/>
            <p14:sldId id="1620"/>
            <p14:sldId id="1621"/>
          </p14:sldIdLst>
        </p14:section>
        <p14:section name="Disks" id="{784EB711-EEDE-445D-8AA4-5FE94A686F7A}">
          <p14:sldIdLst>
            <p14:sldId id="1665"/>
            <p14:sldId id="1623"/>
            <p14:sldId id="1624"/>
            <p14:sldId id="1625"/>
            <p14:sldId id="1626"/>
            <p14:sldId id="1667"/>
            <p14:sldId id="1627"/>
            <p14:sldId id="1660"/>
          </p14:sldIdLst>
        </p14:section>
        <p14:section name="Managed Disks" id="{F85A9371-A225-4154-A87B-CD2BCE72FF18}">
          <p14:sldIdLst>
            <p14:sldId id="1671"/>
            <p14:sldId id="1670"/>
            <p14:sldId id="1672"/>
            <p14:sldId id="1673"/>
            <p14:sldId id="1675"/>
            <p14:sldId id="1676"/>
            <p14:sldId id="1674"/>
          </p14:sldIdLst>
        </p14:section>
        <p14:section name="Blobs" id="{2EDF1FCB-2746-4860-A5C1-AE32503C8BF6}">
          <p14:sldIdLst>
            <p14:sldId id="1666"/>
            <p14:sldId id="1629"/>
            <p14:sldId id="1657"/>
            <p14:sldId id="1658"/>
            <p14:sldId id="1659"/>
            <p14:sldId id="1633"/>
            <p14:sldId id="1634"/>
            <p14:sldId id="1635"/>
            <p14:sldId id="1636"/>
            <p14:sldId id="1637"/>
            <p14:sldId id="1638"/>
            <p14:sldId id="1639"/>
          </p14:sldIdLst>
        </p14:section>
        <p14:section name="Tables" id="{DA3CC9A8-842A-4811-8AEF-CED02F0168B5}">
          <p14:sldIdLst>
            <p14:sldId id="1664"/>
            <p14:sldId id="1641"/>
            <p14:sldId id="1642"/>
            <p14:sldId id="1643"/>
            <p14:sldId id="1644"/>
            <p14:sldId id="1645"/>
            <p14:sldId id="1646"/>
          </p14:sldIdLst>
        </p14:section>
        <p14:section name="Queues" id="{940D9FBC-518E-4F14-9DF4-FE0D21539596}">
          <p14:sldIdLst>
            <p14:sldId id="1663"/>
            <p14:sldId id="1648"/>
            <p14:sldId id="1649"/>
          </p14:sldIdLst>
        </p14:section>
        <p14:section name="Storage Usage" id="{86125F3A-2868-49DB-8E7D-DE0343C5506F}">
          <p14:sldIdLst>
            <p14:sldId id="1662"/>
            <p14:sldId id="1651"/>
            <p14:sldId id="1652"/>
            <p14:sldId id="1653"/>
            <p14:sldId id="1654"/>
          </p14:sldIdLst>
        </p14:section>
        <p14:section name="Storage Container Management" id="{5C79E19C-28DA-4219-B2DE-AE9DA864A3B1}">
          <p14:sldIdLst>
            <p14:sldId id="1612"/>
            <p14:sldId id="1655"/>
            <p14:sldId id="1617"/>
            <p14:sldId id="1661"/>
            <p14:sldId id="1669"/>
          </p14:sldIdLst>
        </p14:section>
        <p14:section name="Recovering a deleted blob" id="{50549B1A-8E8E-4857-853E-1ED0DF7BB443}">
          <p14:sldIdLst>
            <p14:sldId id="1581"/>
            <p14:sldId id="1582"/>
            <p14:sldId id="1668"/>
          </p14:sldIdLst>
        </p14:section>
        <p14:section name="Conclusion" id="{7EBF7387-3079-4248-89A0-0AA300D33B53}">
          <p14:sldIdLst>
            <p14:sldId id="1554"/>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78D7"/>
    <a:srgbClr val="353535"/>
    <a:srgbClr val="FFFFFF"/>
    <a:srgbClr val="000000"/>
    <a:srgbClr val="FF8C00"/>
    <a:srgbClr val="D83B01"/>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236991-57CA-4997-9639-0287B342B823}" v="1" dt="2020-03-05T18:52:26.3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0" autoAdjust="0"/>
    <p:restoredTop sz="70382" autoAdjust="0"/>
  </p:normalViewPr>
  <p:slideViewPr>
    <p:cSldViewPr snapToGrid="0">
      <p:cViewPr varScale="1">
        <p:scale>
          <a:sx n="82" d="100"/>
          <a:sy n="82" d="100"/>
        </p:scale>
        <p:origin x="471" y="57"/>
      </p:cViewPr>
      <p:guideLst/>
    </p:cSldViewPr>
  </p:slideViewPr>
  <p:notesTextViewPr>
    <p:cViewPr>
      <p:scale>
        <a:sx n="3" d="2"/>
        <a:sy n="3" d="2"/>
      </p:scale>
      <p:origin x="0" y="0"/>
    </p:cViewPr>
  </p:notesTextViewPr>
  <p:sorterViewPr>
    <p:cViewPr>
      <p:scale>
        <a:sx n="54" d="100"/>
        <a:sy n="54" d="100"/>
      </p:scale>
      <p:origin x="0" y="-4824"/>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71"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3/5/2020 1:52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3/5/2020 1:47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56C2EDE2-D073-4F7E-A469-E134256712C5}" type="datetime8">
              <a:rPr lang="en-US" smtClean="0"/>
              <a:t>3/5/2020 1:47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1414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8513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6413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1:49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1104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3/5/2020 1:49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152218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3/5/2020 1:49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197076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3/5/2020 1:49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887276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3/5/2020 1:49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894465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3/5/2020 1:49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385746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7581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1:48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84204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9863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8734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9147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9120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1893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3168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8396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3293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76217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4127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3/5/2020 1:48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146786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053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687EF5-0895-448F-A4AC-188A0D571F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6"/>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26919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109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55713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7297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462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2216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5066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687EF5-0895-448F-A4AC-188A0D571F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6"/>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78270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9556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1:48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955864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721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687EF5-0895-448F-A4AC-188A0D571F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6"/>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529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3362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68068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63385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14402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687EF5-0895-448F-A4AC-188A0D571F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6"/>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967219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87254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3380694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419699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64632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340377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0393282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3/5/2020 1:49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782197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D545570-6992-4320-BEFC-9262493433EC}" type="datetime8">
              <a:rPr lang="en-US" smtClean="0"/>
              <a:t>3/5/2020 1:49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9637921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3/5/2020 1:49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58</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6264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4286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0027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9693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0458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9" name="Picture 8"/>
          <p:cNvPicPr>
            <a:picLocks noChangeAspect="1"/>
          </p:cNvPicPr>
          <p:nvPr userDrawn="1"/>
        </p:nvPicPr>
        <p:blipFill>
          <a:blip r:embed="rId3"/>
          <a:stretch>
            <a:fillRect/>
          </a:stretch>
        </p:blipFill>
        <p:spPr>
          <a:xfrm>
            <a:off x="5004630" y="493939"/>
            <a:ext cx="6959571" cy="1325880"/>
          </a:xfrm>
          <a:prstGeom prst="rect">
            <a:avLst/>
          </a:prstGeom>
        </p:spPr>
      </p:pic>
    </p:spTree>
    <p:extLst>
      <p:ext uri="{BB962C8B-B14F-4D97-AF65-F5344CB8AC3E}">
        <p14:creationId xmlns:p14="http://schemas.microsoft.com/office/powerpoint/2010/main" val="3463758812"/>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1228335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5677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448330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7660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94442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42600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3407901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4016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rgbClr val="505050"/>
                </a:solidFill>
              </a:defRPr>
            </a:lvl1pPr>
          </a:lstStyle>
          <a:p>
            <a:r>
              <a:rPr lang="en-US" dirty="0"/>
              <a:t>Click to edit Master title style</a:t>
            </a:r>
          </a:p>
        </p:txBody>
      </p:sp>
      <p:sp>
        <p:nvSpPr>
          <p:cNvPr id="3" name="Text Placeholder 2"/>
          <p:cNvSpPr>
            <a:spLocks noGrp="1"/>
          </p:cNvSpPr>
          <p:nvPr>
            <p:ph type="body" sz="quarter" idx="10"/>
          </p:nvPr>
        </p:nvSpPr>
        <p:spPr>
          <a:xfrm>
            <a:off x="274702" y="1211287"/>
            <a:ext cx="11888787" cy="2308324"/>
          </a:xfrm>
        </p:spPr>
        <p:txBody>
          <a:bodyPr/>
          <a:lstStyle>
            <a:lvl1pPr>
              <a:defRPr>
                <a:solidFill>
                  <a:srgbClr val="505050"/>
                </a:solidFill>
              </a:defRPr>
            </a:lvl1pPr>
            <a:lvl2pPr>
              <a:defRPr>
                <a:solidFill>
                  <a:srgbClr val="505050"/>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015821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016695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2794758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09341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9496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5793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85725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3229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17325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0879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72274" y="295274"/>
            <a:ext cx="11889564" cy="917575"/>
          </a:xfrm>
        </p:spPr>
        <p:txBody>
          <a:bodyPr/>
          <a:lstStyle>
            <a:lvl1pPr>
              <a:defRPr>
                <a:solidFill>
                  <a:srgbClr val="505050"/>
                </a:solidFill>
              </a:defRPr>
            </a:lvl1pPr>
          </a:lstStyle>
          <a:p>
            <a:r>
              <a:rPr lang="en-US" dirty="0"/>
              <a:t>Click to edit Master title style</a:t>
            </a:r>
          </a:p>
        </p:txBody>
      </p:sp>
      <p:sp>
        <p:nvSpPr>
          <p:cNvPr id="4" name="Text Placeholder 3"/>
          <p:cNvSpPr>
            <a:spLocks noGrp="1"/>
          </p:cNvSpPr>
          <p:nvPr>
            <p:ph type="body" sz="quarter" idx="10"/>
          </p:nvPr>
        </p:nvSpPr>
        <p:spPr>
          <a:xfrm>
            <a:off x="272274"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solidFill>
                  <a:srgbClr val="505050"/>
                </a:solidFill>
                <a:latin typeface="+mn-lt"/>
              </a:defRPr>
            </a:lvl1pPr>
            <a:lvl2pPr marL="427038" indent="-171450">
              <a:buFont typeface="Wingdings" panose="05000000000000000000" pitchFamily="2" charset="2"/>
              <a:buChar char=""/>
              <a:defRPr sz="2400" b="0">
                <a:solidFill>
                  <a:srgbClr val="505050"/>
                </a:solidFill>
              </a:defRPr>
            </a:lvl2pPr>
            <a:lvl3pPr marL="639763" indent="-188913">
              <a:buFont typeface="Wingdings" panose="05000000000000000000" pitchFamily="2" charset="2"/>
              <a:buChar char=""/>
              <a:tabLst/>
              <a:defRPr sz="2200" b="0">
                <a:solidFill>
                  <a:srgbClr val="505050"/>
                </a:solidFill>
              </a:defRPr>
            </a:lvl3pPr>
            <a:lvl4pPr marL="828675" indent="-176213">
              <a:buFont typeface="Wingdings" panose="05000000000000000000" pitchFamily="2" charset="2"/>
              <a:buChar char=""/>
              <a:defRPr sz="2200" b="0">
                <a:solidFill>
                  <a:srgbClr val="505050"/>
                </a:solidFill>
              </a:defRPr>
            </a:lvl4pPr>
            <a:lvl5pPr marL="1023938" indent="-169863">
              <a:buFont typeface="Wingdings" panose="05000000000000000000" pitchFamily="2" charset="2"/>
              <a:buChar char=""/>
              <a:tabLst/>
              <a:defRPr sz="2200" b="0">
                <a:solidFill>
                  <a:srgbClr val="50505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462213"/>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solidFill>
                  <a:srgbClr val="505050"/>
                </a:solidFill>
                <a:latin typeface="+mn-lt"/>
                <a:ea typeface="+mn-ea"/>
                <a:cs typeface="+mn-cs"/>
              </a:defRPr>
            </a:lvl1pPr>
            <a:lvl2pPr marL="598488" indent="-342900">
              <a:defRPr lang="en-US" sz="2400" b="0" kern="1200" spc="0" baseline="0" dirty="0">
                <a:solidFill>
                  <a:srgbClr val="505050"/>
                </a:solidFill>
                <a:latin typeface="+mn-lt"/>
                <a:ea typeface="+mn-ea"/>
                <a:cs typeface="+mn-cs"/>
              </a:defRPr>
            </a:lvl2pPr>
            <a:lvl3pPr marL="793750" indent="-342900">
              <a:tabLst/>
              <a:defRPr lang="en-US" sz="2200" b="0" kern="1200" spc="0" baseline="0" dirty="0">
                <a:solidFill>
                  <a:srgbClr val="505050"/>
                </a:solidFill>
                <a:latin typeface="+mn-lt"/>
                <a:ea typeface="+mn-ea"/>
                <a:cs typeface="+mn-cs"/>
              </a:defRPr>
            </a:lvl3pPr>
            <a:lvl4pPr marL="995362" indent="-342900">
              <a:defRPr lang="en-US" sz="2200" b="0" kern="1200" spc="0" baseline="0" dirty="0">
                <a:solidFill>
                  <a:srgbClr val="505050"/>
                </a:solidFill>
                <a:latin typeface="+mn-lt"/>
                <a:ea typeface="+mn-ea"/>
                <a:cs typeface="+mn-cs"/>
              </a:defRPr>
            </a:lvl4pPr>
            <a:lvl5pPr marL="1196975" indent="-342900">
              <a:tabLst/>
              <a:defRPr lang="en-US" sz="2200" b="0" kern="1200" spc="0" baseline="0" dirty="0">
                <a:solidFill>
                  <a:srgbClr val="505050"/>
                </a:soli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77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816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26389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45243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05050"/>
                </a:solidFill>
              </a:defRPr>
            </a:lvl1p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05050"/>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1791260"/>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800">
                <a:solidFill>
                  <a:srgbClr val="505050"/>
                </a:solidFill>
                <a:latin typeface="+mj-lt"/>
              </a:defRPr>
            </a:lvl2pPr>
            <a:lvl3pPr marL="228600" indent="0">
              <a:buNone/>
              <a:defRPr sz="1800">
                <a:solidFill>
                  <a:srgbClr val="505050"/>
                </a:solidFill>
                <a:latin typeface="+mj-lt"/>
              </a:defRPr>
            </a:lvl3pPr>
            <a:lvl4pPr marL="457200" indent="0">
              <a:buNone/>
              <a:defRPr sz="1800">
                <a:solidFill>
                  <a:srgbClr val="505050"/>
                </a:solidFill>
                <a:latin typeface="+mj-lt"/>
              </a:defRPr>
            </a:lvl4pPr>
            <a:lvl5pPr marL="685800" indent="0">
              <a:buNone/>
              <a:defRPr sz="1800">
                <a:solidFill>
                  <a:srgbClr val="50505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353329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788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image" Target="../media/image2.emf"/><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4.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theme" Target="../theme/theme5.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40" r:id="rId1"/>
    <p:sldLayoutId id="2147484241" r:id="rId2"/>
    <p:sldLayoutId id="2147484245" r:id="rId3"/>
    <p:sldLayoutId id="2147484247" r:id="rId4"/>
    <p:sldLayoutId id="2147484299" r:id="rId5"/>
    <p:sldLayoutId id="2147484263" r:id="rId6"/>
    <p:sldLayoutId id="2147484517"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0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4131127"/>
      </p:ext>
    </p:extLst>
  </p:cSld>
  <p:clrMap bg1="lt1" tx1="dk1" bg2="lt2" tx2="dk2" accent1="accent1" accent2="accent2" accent3="accent3" accent4="accent4" accent5="accent5" accent6="accent6" hlink="hlink" folHlink="folHlink"/>
  <p:sldLayoutIdLst>
    <p:sldLayoutId id="2147484522" r:id="rId1"/>
    <p:sldLayoutId id="2147484529" r:id="rId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41114569"/>
      </p:ext>
    </p:extLst>
  </p:cSld>
  <p:clrMap bg1="lt1" tx1="dk1" bg2="lt2" tx2="dk2" accent1="accent1" accent2="accent2" accent3="accent3" accent4="accent4" accent5="accent5" accent6="accent6" hlink="hlink" folHlink="folHlink"/>
  <p:sldLayoutIdLst>
    <p:sldLayoutId id="2147484531" r:id="rId1"/>
    <p:sldLayoutId id="2147484533" r:id="rId2"/>
    <p:sldLayoutId id="2147484535" r:id="rId3"/>
    <p:sldLayoutId id="2147484536" r:id="rId4"/>
    <p:sldLayoutId id="2147484537" r:id="rId5"/>
    <p:sldLayoutId id="2147484538" r:id="rId6"/>
    <p:sldLayoutId id="2147484539" r:id="rId7"/>
    <p:sldLayoutId id="2147484543" r:id="rId8"/>
    <p:sldLayoutId id="2147484547" r:id="rId9"/>
    <p:sldLayoutId id="2147484548" r:id="rId10"/>
    <p:sldLayoutId id="2147484549" r:id="rId11"/>
    <p:sldLayoutId id="2147484550" r:id="rId12"/>
    <p:sldLayoutId id="2147484551" r:id="rId13"/>
    <p:sldLayoutId id="2147484577"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a:gradFill>
                      <a:gsLst>
                        <a:gs pos="7965">
                          <a:srgbClr val="000000"/>
                        </a:gs>
                        <a:gs pos="28319">
                          <a:srgbClr val="000000"/>
                        </a:gs>
                      </a:gsLst>
                      <a:lin ang="5400000" scaled="0"/>
                    </a:gradFill>
                    <a:ea typeface="Segoe UI" pitchFamily="34" charset="0"/>
                    <a:cs typeface="Segoe UI" pitchFamily="34" charset="0"/>
                  </a:rPr>
                  <a:t>R:</a:t>
                </a:r>
                <a:r>
                  <a:rPr lang="en-US" sz="500" baseline="0">
                    <a:gradFill>
                      <a:gsLst>
                        <a:gs pos="7965">
                          <a:srgbClr val="000000"/>
                        </a:gs>
                        <a:gs pos="28319">
                          <a:srgbClr val="000000"/>
                        </a:gs>
                      </a:gsLst>
                      <a:lin ang="5400000" scaled="0"/>
                    </a:gradFill>
                    <a:ea typeface="Segoe UI" pitchFamily="34" charset="0"/>
                    <a:cs typeface="Segoe UI" pitchFamily="34" charset="0"/>
                  </a:rPr>
                  <a:t>0 G:188 B:242</a:t>
                </a:r>
                <a:endParaRPr lang="en-US" sz="50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92035">
                          <a:srgbClr val="505050"/>
                        </a:gs>
                        <a:gs pos="27000">
                          <a:srgbClr val="505050"/>
                        </a:gs>
                      </a:gsLst>
                      <a:lin ang="5400000" scaled="0"/>
                    </a:gradFill>
                    <a:ea typeface="Segoe UI" pitchFamily="34" charset="0"/>
                    <a:cs typeface="Segoe UI" pitchFamily="34" charset="0"/>
                  </a:rPr>
                  <a:t>R:</a:t>
                </a:r>
                <a:r>
                  <a:rPr lang="en-US" sz="500" baseline="0">
                    <a:gradFill>
                      <a:gsLst>
                        <a:gs pos="92035">
                          <a:srgbClr val="505050"/>
                        </a:gs>
                        <a:gs pos="27000">
                          <a:srgbClr val="505050"/>
                        </a:gs>
                      </a:gsLst>
                      <a:lin ang="5400000" scaled="0"/>
                    </a:gradFill>
                    <a:ea typeface="Segoe UI" pitchFamily="34" charset="0"/>
                    <a:cs typeface="Segoe UI" pitchFamily="34" charset="0"/>
                  </a:rPr>
                  <a:t>210 G:210 B:210</a:t>
                </a:r>
                <a:endParaRPr lang="en-US" sz="50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G:32 B:80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389219565"/>
      </p:ext>
    </p:extLst>
  </p:cSld>
  <p:clrMap bg1="lt1" tx1="dk1" bg2="lt2" tx2="dk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73" r:id="rId8"/>
    <p:sldLayoutId id="2147484575" r:id="rId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19.gif"/><Relationship Id="rId5" Type="http://schemas.openxmlformats.org/officeDocument/2006/relationships/image" Target="../media/image18.jpeg"/><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azure-stack/user/azure-stack-managed-disk-considerations"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51.xml"/></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en-us/azure/azure-stack/user/azure-stack-storage-dev" TargetMode="External"/><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hyperlink" Target="https://docs.microsoft.com/en-us/azure/azure-stack/user/azure-stack-acs-differences#api-version"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 and Microsoft Azure Stack Hub </a:t>
            </a:r>
          </a:p>
        </p:txBody>
      </p:sp>
      <p:sp>
        <p:nvSpPr>
          <p:cNvPr id="3" name="Text Placeholder 2"/>
          <p:cNvSpPr>
            <a:spLocks noGrp="1"/>
          </p:cNvSpPr>
          <p:nvPr>
            <p:ph type="body" sz="quarter" idx="14"/>
          </p:nvPr>
        </p:nvSpPr>
        <p:spPr>
          <a:xfrm>
            <a:off x="280398" y="4216562"/>
            <a:ext cx="6402388" cy="609398"/>
          </a:xfrm>
        </p:spPr>
        <p:txBody>
          <a:bodyPr>
            <a:spAutoFit/>
          </a:bodyPr>
          <a:lstStyle/>
          <a:p>
            <a:pPr lvl="0"/>
            <a:r>
              <a:rPr lang="it-IT" sz="2800" dirty="0"/>
              <a:t>Storage in Microsoft Azure Stack Hub</a:t>
            </a:r>
            <a:endParaRPr lang="en-US" sz="2800" dirty="0">
              <a:latin typeface="+mn-lt"/>
            </a:endParaRP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5" name="Rectangle 4">
            <a:extLst>
              <a:ext uri="{FF2B5EF4-FFF2-40B4-BE49-F238E27FC236}">
                <a16:creationId xmlns:a16="http://schemas.microsoft.com/office/drawing/2014/main" id="{A742D82A-804A-4DDB-AB8D-65FB8FFA1C87}"/>
              </a:ext>
            </a:extLst>
          </p:cNvPr>
          <p:cNvSpPr/>
          <p:nvPr/>
        </p:nvSpPr>
        <p:spPr>
          <a:xfrm>
            <a:off x="466367" y="5049491"/>
            <a:ext cx="6216419" cy="6463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t>VM disks – Tenant view</a:t>
            </a:r>
          </a:p>
        </p:txBody>
      </p:sp>
      <p:sp>
        <p:nvSpPr>
          <p:cNvPr id="71" name="Rectangle: Rounded Corners 70"/>
          <p:cNvSpPr/>
          <p:nvPr/>
        </p:nvSpPr>
        <p:spPr bwMode="auto">
          <a:xfrm>
            <a:off x="274639" y="1287462"/>
            <a:ext cx="8099573" cy="5181600"/>
          </a:xfrm>
          <a:prstGeom prst="roundRect">
            <a:avLst>
              <a:gd name="adj" fmla="val 2999"/>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7">
                    <a:lumMod val="75000"/>
                  </a:srgbClr>
                </a:solidFill>
                <a:effectLst/>
                <a:uLnTx/>
                <a:uFillTx/>
                <a:latin typeface="Segoe UI Semilight"/>
                <a:ea typeface="+mn-ea"/>
                <a:cs typeface="+mn-cs"/>
              </a:rPr>
              <a:t>Subscription</a:t>
            </a:r>
          </a:p>
        </p:txBody>
      </p:sp>
      <p:grpSp>
        <p:nvGrpSpPr>
          <p:cNvPr id="7" name="Group 6"/>
          <p:cNvGrpSpPr/>
          <p:nvPr/>
        </p:nvGrpSpPr>
        <p:grpSpPr>
          <a:xfrm>
            <a:off x="8541647" y="1287463"/>
            <a:ext cx="2449388" cy="2033308"/>
            <a:chOff x="8541647" y="1287463"/>
            <a:chExt cx="2449388" cy="2033308"/>
          </a:xfrm>
        </p:grpSpPr>
        <p:sp>
          <p:nvSpPr>
            <p:cNvPr id="194" name="Rectangle: Rounded Corners 193"/>
            <p:cNvSpPr/>
            <p:nvPr/>
          </p:nvSpPr>
          <p:spPr bwMode="auto">
            <a:xfrm>
              <a:off x="8541647" y="1287463"/>
              <a:ext cx="2449388" cy="2033308"/>
            </a:xfrm>
            <a:prstGeom prst="roundRect">
              <a:avLst>
                <a:gd name="adj" fmla="val 2999"/>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lumMod val="75000"/>
                    </a:srgbClr>
                  </a:solidFill>
                  <a:effectLst/>
                  <a:uLnTx/>
                  <a:uFillTx/>
                  <a:latin typeface="Segoe UI Semilight"/>
                  <a:ea typeface="+mn-ea"/>
                  <a:cs typeface="+mn-cs"/>
                </a:rPr>
                <a:t>Subscription</a:t>
              </a:r>
            </a:p>
          </p:txBody>
        </p:sp>
        <p:grpSp>
          <p:nvGrpSpPr>
            <p:cNvPr id="195" name="Group 194"/>
            <p:cNvGrpSpPr/>
            <p:nvPr/>
          </p:nvGrpSpPr>
          <p:grpSpPr>
            <a:xfrm>
              <a:off x="8955135" y="1441074"/>
              <a:ext cx="1622412" cy="1446588"/>
              <a:chOff x="341599" y="1487627"/>
              <a:chExt cx="3530799" cy="3681407"/>
            </a:xfrm>
          </p:grpSpPr>
          <p:grpSp>
            <p:nvGrpSpPr>
              <p:cNvPr id="196" name="Group 195"/>
              <p:cNvGrpSpPr/>
              <p:nvPr/>
            </p:nvGrpSpPr>
            <p:grpSpPr>
              <a:xfrm>
                <a:off x="397236" y="1582598"/>
                <a:ext cx="3441747" cy="3224553"/>
                <a:chOff x="397236" y="1582598"/>
                <a:chExt cx="3441747" cy="3224553"/>
              </a:xfrm>
            </p:grpSpPr>
            <p:sp>
              <p:nvSpPr>
                <p:cNvPr id="198" name="Rectangle 197"/>
                <p:cNvSpPr/>
                <p:nvPr/>
              </p:nvSpPr>
              <p:spPr bwMode="auto">
                <a:xfrm>
                  <a:off x="397236" y="2858303"/>
                  <a:ext cx="3441747" cy="1948848"/>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78D7">
                        <a:lumMod val="75000"/>
                      </a:srgbClr>
                    </a:solidFill>
                    <a:effectLst/>
                    <a:uLnTx/>
                    <a:uFillTx/>
                    <a:latin typeface="Segoe UI Semilight"/>
                    <a:ea typeface="+mn-ea"/>
                    <a:cs typeface="+mn-cs"/>
                  </a:endParaRPr>
                </a:p>
              </p:txBody>
            </p:sp>
            <p:sp>
              <p:nvSpPr>
                <p:cNvPr id="199" name="Rectangle 198"/>
                <p:cNvSpPr/>
                <p:nvPr/>
              </p:nvSpPr>
              <p:spPr bwMode="auto">
                <a:xfrm>
                  <a:off x="599981" y="1592261"/>
                  <a:ext cx="1097965" cy="91439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sp>
              <p:nvSpPr>
                <p:cNvPr id="200" name="Rectangle 199"/>
                <p:cNvSpPr/>
                <p:nvPr/>
              </p:nvSpPr>
              <p:spPr bwMode="auto">
                <a:xfrm>
                  <a:off x="2286567" y="1582598"/>
                  <a:ext cx="1066800" cy="914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pic>
              <p:nvPicPr>
                <p:cNvPr id="201" name="Picture 200"/>
                <p:cNvPicPr>
                  <a:picLocks noChangeAspect="1"/>
                </p:cNvPicPr>
                <p:nvPr/>
              </p:nvPicPr>
              <p:blipFill>
                <a:blip r:embed="rId3"/>
                <a:stretch>
                  <a:fillRect/>
                </a:stretch>
              </p:blipFill>
              <p:spPr>
                <a:xfrm>
                  <a:off x="599979" y="3106612"/>
                  <a:ext cx="504893" cy="499056"/>
                </a:xfrm>
                <a:prstGeom prst="rect">
                  <a:avLst/>
                </a:prstGeom>
              </p:spPr>
            </p:pic>
            <p:pic>
              <p:nvPicPr>
                <p:cNvPr id="202" name="Picture 201"/>
                <p:cNvPicPr>
                  <a:picLocks noChangeAspect="1"/>
                </p:cNvPicPr>
                <p:nvPr/>
              </p:nvPicPr>
              <p:blipFill>
                <a:blip r:embed="rId3"/>
                <a:stretch>
                  <a:fillRect/>
                </a:stretch>
              </p:blipFill>
              <p:spPr>
                <a:xfrm>
                  <a:off x="1089504" y="3110706"/>
                  <a:ext cx="504893" cy="499056"/>
                </a:xfrm>
                <a:prstGeom prst="rect">
                  <a:avLst/>
                </a:prstGeom>
              </p:spPr>
            </p:pic>
            <p:pic>
              <p:nvPicPr>
                <p:cNvPr id="204" name="Picture 203"/>
                <p:cNvPicPr>
                  <a:picLocks noChangeAspect="1"/>
                </p:cNvPicPr>
                <p:nvPr/>
              </p:nvPicPr>
              <p:blipFill>
                <a:blip r:embed="rId3">
                  <a:duotone>
                    <a:schemeClr val="accent4">
                      <a:shade val="45000"/>
                      <a:satMod val="135000"/>
                    </a:schemeClr>
                    <a:prstClr val="white"/>
                  </a:duotone>
                </a:blip>
                <a:stretch>
                  <a:fillRect/>
                </a:stretch>
              </p:blipFill>
              <p:spPr>
                <a:xfrm>
                  <a:off x="865317" y="3841176"/>
                  <a:ext cx="504893" cy="499056"/>
                </a:xfrm>
                <a:prstGeom prst="rect">
                  <a:avLst/>
                </a:prstGeom>
              </p:spPr>
            </p:pic>
            <p:pic>
              <p:nvPicPr>
                <p:cNvPr id="205" name="Picture 204"/>
                <p:cNvPicPr>
                  <a:picLocks noChangeAspect="1"/>
                </p:cNvPicPr>
                <p:nvPr/>
              </p:nvPicPr>
              <p:blipFill>
                <a:blip r:embed="rId3">
                  <a:duotone>
                    <a:schemeClr val="accent4">
                      <a:shade val="45000"/>
                      <a:satMod val="135000"/>
                    </a:schemeClr>
                    <a:prstClr val="white"/>
                  </a:duotone>
                </a:blip>
                <a:stretch>
                  <a:fillRect/>
                </a:stretch>
              </p:blipFill>
              <p:spPr>
                <a:xfrm>
                  <a:off x="1311025" y="3845270"/>
                  <a:ext cx="504893" cy="499056"/>
                </a:xfrm>
                <a:prstGeom prst="rect">
                  <a:avLst/>
                </a:prstGeom>
              </p:spPr>
            </p:pic>
            <p:pic>
              <p:nvPicPr>
                <p:cNvPr id="208" name="Picture 207"/>
                <p:cNvPicPr>
                  <a:picLocks noChangeAspect="1"/>
                </p:cNvPicPr>
                <p:nvPr/>
              </p:nvPicPr>
              <p:blipFill>
                <a:blip r:embed="rId3">
                  <a:duotone>
                    <a:schemeClr val="accent4">
                      <a:shade val="45000"/>
                      <a:satMod val="135000"/>
                    </a:schemeClr>
                    <a:prstClr val="white"/>
                  </a:duotone>
                </a:blip>
                <a:stretch>
                  <a:fillRect/>
                </a:stretch>
              </p:blipFill>
              <p:spPr>
                <a:xfrm>
                  <a:off x="2402386" y="3841176"/>
                  <a:ext cx="504893" cy="499056"/>
                </a:xfrm>
                <a:prstGeom prst="rect">
                  <a:avLst/>
                </a:prstGeom>
              </p:spPr>
            </p:pic>
            <p:pic>
              <p:nvPicPr>
                <p:cNvPr id="209" name="Picture 208"/>
                <p:cNvPicPr>
                  <a:picLocks noChangeAspect="1"/>
                </p:cNvPicPr>
                <p:nvPr/>
              </p:nvPicPr>
              <p:blipFill>
                <a:blip r:embed="rId3">
                  <a:duotone>
                    <a:schemeClr val="accent4">
                      <a:shade val="45000"/>
                      <a:satMod val="135000"/>
                    </a:schemeClr>
                    <a:prstClr val="white"/>
                  </a:duotone>
                </a:blip>
                <a:stretch>
                  <a:fillRect/>
                </a:stretch>
              </p:blipFill>
              <p:spPr>
                <a:xfrm>
                  <a:off x="2848093" y="3837082"/>
                  <a:ext cx="504893" cy="499056"/>
                </a:xfrm>
                <a:prstGeom prst="rect">
                  <a:avLst/>
                </a:prstGeom>
              </p:spPr>
            </p:pic>
            <p:cxnSp>
              <p:nvCxnSpPr>
                <p:cNvPr id="210" name="Straight Arrow Connector 209"/>
                <p:cNvCxnSpPr>
                  <a:stCxn id="199" idx="2"/>
                  <a:endCxn id="201" idx="0"/>
                </p:cNvCxnSpPr>
                <p:nvPr/>
              </p:nvCxnSpPr>
              <p:spPr>
                <a:xfrm flipH="1">
                  <a:off x="852426" y="2506660"/>
                  <a:ext cx="296538" cy="599953"/>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1" name="Straight Arrow Connector 210"/>
                <p:cNvCxnSpPr>
                  <a:stCxn id="199" idx="2"/>
                  <a:endCxn id="202" idx="0"/>
                </p:cNvCxnSpPr>
                <p:nvPr/>
              </p:nvCxnSpPr>
              <p:spPr>
                <a:xfrm>
                  <a:off x="1148964" y="2506660"/>
                  <a:ext cx="192987" cy="604045"/>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212" name="Picture 211"/>
                <p:cNvPicPr>
                  <a:picLocks noChangeAspect="1"/>
                </p:cNvPicPr>
                <p:nvPr/>
              </p:nvPicPr>
              <p:blipFill>
                <a:blip r:embed="rId3"/>
                <a:stretch>
                  <a:fillRect/>
                </a:stretch>
              </p:blipFill>
              <p:spPr>
                <a:xfrm>
                  <a:off x="2345358" y="3114800"/>
                  <a:ext cx="504893" cy="499056"/>
                </a:xfrm>
                <a:prstGeom prst="rect">
                  <a:avLst/>
                </a:prstGeom>
              </p:spPr>
            </p:pic>
            <p:pic>
              <p:nvPicPr>
                <p:cNvPr id="213" name="Picture 212"/>
                <p:cNvPicPr>
                  <a:picLocks noChangeAspect="1"/>
                </p:cNvPicPr>
                <p:nvPr/>
              </p:nvPicPr>
              <p:blipFill>
                <a:blip r:embed="rId3"/>
                <a:stretch>
                  <a:fillRect/>
                </a:stretch>
              </p:blipFill>
              <p:spPr>
                <a:xfrm>
                  <a:off x="2850251" y="3106612"/>
                  <a:ext cx="504893" cy="499056"/>
                </a:xfrm>
                <a:prstGeom prst="rect">
                  <a:avLst/>
                </a:prstGeom>
              </p:spPr>
            </p:pic>
            <p:cxnSp>
              <p:nvCxnSpPr>
                <p:cNvPr id="214" name="Straight Arrow Connector 213"/>
                <p:cNvCxnSpPr>
                  <a:stCxn id="200" idx="2"/>
                  <a:endCxn id="212" idx="0"/>
                </p:cNvCxnSpPr>
                <p:nvPr/>
              </p:nvCxnSpPr>
              <p:spPr>
                <a:xfrm flipH="1">
                  <a:off x="2597805" y="2496998"/>
                  <a:ext cx="222162" cy="617802"/>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a:stCxn id="202" idx="2"/>
                  <a:endCxn id="204" idx="0"/>
                </p:cNvCxnSpPr>
                <p:nvPr/>
              </p:nvCxnSpPr>
              <p:spPr>
                <a:xfrm flipH="1">
                  <a:off x="1117764" y="3609762"/>
                  <a:ext cx="224187" cy="2314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202" idx="2"/>
                  <a:endCxn id="205" idx="0"/>
                </p:cNvCxnSpPr>
                <p:nvPr/>
              </p:nvCxnSpPr>
              <p:spPr>
                <a:xfrm>
                  <a:off x="1341951" y="3609762"/>
                  <a:ext cx="221521" cy="2355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213" idx="2"/>
                  <a:endCxn id="208" idx="0"/>
                </p:cNvCxnSpPr>
                <p:nvPr/>
              </p:nvCxnSpPr>
              <p:spPr>
                <a:xfrm flipH="1">
                  <a:off x="2654833" y="3605668"/>
                  <a:ext cx="447865" cy="2355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213" idx="2"/>
                  <a:endCxn id="209" idx="0"/>
                </p:cNvCxnSpPr>
                <p:nvPr/>
              </p:nvCxnSpPr>
              <p:spPr>
                <a:xfrm flipH="1">
                  <a:off x="3100540" y="3605668"/>
                  <a:ext cx="2158" cy="2314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00" idx="2"/>
                  <a:endCxn id="213" idx="0"/>
                </p:cNvCxnSpPr>
                <p:nvPr/>
              </p:nvCxnSpPr>
              <p:spPr>
                <a:xfrm>
                  <a:off x="2819968" y="2496997"/>
                  <a:ext cx="282730" cy="609616"/>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260" name="Picture 259"/>
                <p:cNvPicPr>
                  <a:picLocks noChangeAspect="1"/>
                </p:cNvPicPr>
                <p:nvPr/>
              </p:nvPicPr>
              <p:blipFill>
                <a:blip r:embed="rId3"/>
                <a:stretch>
                  <a:fillRect/>
                </a:stretch>
              </p:blipFill>
              <p:spPr>
                <a:xfrm>
                  <a:off x="1574267" y="3092270"/>
                  <a:ext cx="504894" cy="499055"/>
                </a:xfrm>
                <a:prstGeom prst="rect">
                  <a:avLst/>
                </a:prstGeom>
              </p:spPr>
            </p:pic>
          </p:grpSp>
          <p:sp>
            <p:nvSpPr>
              <p:cNvPr id="197" name="Rectangle: Rounded Corners 196"/>
              <p:cNvSpPr/>
              <p:nvPr/>
            </p:nvSpPr>
            <p:spPr bwMode="auto">
              <a:xfrm>
                <a:off x="341599" y="1487627"/>
                <a:ext cx="3530799" cy="3681407"/>
              </a:xfrm>
              <a:prstGeom prst="roundRect">
                <a:avLst>
                  <a:gd name="adj" fmla="val 2999"/>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78D7">
                      <a:lumMod val="75000"/>
                    </a:srgbClr>
                  </a:solidFill>
                  <a:effectLst/>
                  <a:uLnTx/>
                  <a:uFillTx/>
                  <a:latin typeface="Segoe UI Semilight"/>
                  <a:ea typeface="+mn-ea"/>
                  <a:cs typeface="+mn-cs"/>
                </a:endParaRPr>
              </a:p>
            </p:txBody>
          </p:sp>
        </p:grpSp>
      </p:grpSp>
      <p:grpSp>
        <p:nvGrpSpPr>
          <p:cNvPr id="4" name="Group 3"/>
          <p:cNvGrpSpPr/>
          <p:nvPr/>
        </p:nvGrpSpPr>
        <p:grpSpPr>
          <a:xfrm>
            <a:off x="341599" y="1487627"/>
            <a:ext cx="3530799" cy="4448035"/>
            <a:chOff x="341599" y="1487627"/>
            <a:chExt cx="3530799" cy="4448035"/>
          </a:xfrm>
        </p:grpSpPr>
        <p:sp>
          <p:nvSpPr>
            <p:cNvPr id="75" name="Rectangle 74"/>
            <p:cNvSpPr/>
            <p:nvPr/>
          </p:nvSpPr>
          <p:spPr bwMode="auto">
            <a:xfrm>
              <a:off x="373212" y="2887662"/>
              <a:ext cx="3441747" cy="2549361"/>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7">
                      <a:lumMod val="75000"/>
                    </a:srgbClr>
                  </a:solidFill>
                  <a:effectLst/>
                  <a:uLnTx/>
                  <a:uFillTx/>
                  <a:latin typeface="Segoe UI Semilight"/>
                  <a:ea typeface="+mn-ea"/>
                  <a:cs typeface="+mn-cs"/>
                </a:rPr>
                <a:t>Storage Account</a:t>
              </a:r>
            </a:p>
          </p:txBody>
        </p:sp>
        <p:sp>
          <p:nvSpPr>
            <p:cNvPr id="107" name="Rectangle 106"/>
            <p:cNvSpPr/>
            <p:nvPr/>
          </p:nvSpPr>
          <p:spPr bwMode="auto">
            <a:xfrm>
              <a:off x="2281817" y="3023169"/>
              <a:ext cx="1220164" cy="1559164"/>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Rectangle 1"/>
            <p:cNvSpPr/>
            <p:nvPr/>
          </p:nvSpPr>
          <p:spPr bwMode="auto">
            <a:xfrm>
              <a:off x="503237" y="3023168"/>
              <a:ext cx="1676400" cy="1980745"/>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2060"/>
                  </a:solidFill>
                  <a:effectLst/>
                  <a:uLnTx/>
                  <a:uFillTx/>
                  <a:latin typeface="Segoe UI Semilight"/>
                  <a:ea typeface="+mn-ea"/>
                  <a:cs typeface="+mn-cs"/>
                </a:rPr>
                <a:t>Container</a:t>
              </a:r>
            </a:p>
          </p:txBody>
        </p:sp>
        <p:sp>
          <p:nvSpPr>
            <p:cNvPr id="6" name="Rectangle 5"/>
            <p:cNvSpPr/>
            <p:nvPr/>
          </p:nvSpPr>
          <p:spPr bwMode="auto">
            <a:xfrm>
              <a:off x="2286567" y="1582598"/>
              <a:ext cx="1066800" cy="914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pic>
          <p:nvPicPr>
            <p:cNvPr id="25" name="Picture 24"/>
            <p:cNvPicPr>
              <a:picLocks noChangeAspect="1"/>
            </p:cNvPicPr>
            <p:nvPr/>
          </p:nvPicPr>
          <p:blipFill>
            <a:blip r:embed="rId3"/>
            <a:stretch>
              <a:fillRect/>
            </a:stretch>
          </p:blipFill>
          <p:spPr>
            <a:xfrm>
              <a:off x="599979" y="3099817"/>
              <a:ext cx="504893" cy="499056"/>
            </a:xfrm>
            <a:prstGeom prst="rect">
              <a:avLst/>
            </a:prstGeom>
          </p:spPr>
        </p:pic>
        <p:pic>
          <p:nvPicPr>
            <p:cNvPr id="26" name="Picture 25"/>
            <p:cNvPicPr>
              <a:picLocks noChangeAspect="1"/>
            </p:cNvPicPr>
            <p:nvPr/>
          </p:nvPicPr>
          <p:blipFill>
            <a:blip r:embed="rId3"/>
            <a:stretch>
              <a:fillRect/>
            </a:stretch>
          </p:blipFill>
          <p:spPr>
            <a:xfrm>
              <a:off x="1089504" y="3099817"/>
              <a:ext cx="504893" cy="499056"/>
            </a:xfrm>
            <a:prstGeom prst="rect">
              <a:avLst/>
            </a:prstGeom>
          </p:spPr>
        </p:pic>
        <p:pic>
          <p:nvPicPr>
            <p:cNvPr id="31" name="Picture 30"/>
            <p:cNvPicPr>
              <a:picLocks noChangeAspect="1"/>
            </p:cNvPicPr>
            <p:nvPr/>
          </p:nvPicPr>
          <p:blipFill>
            <a:blip r:embed="rId3">
              <a:duotone>
                <a:schemeClr val="accent4">
                  <a:shade val="45000"/>
                  <a:satMod val="135000"/>
                </a:schemeClr>
                <a:prstClr val="white"/>
              </a:duotone>
            </a:blip>
            <a:stretch>
              <a:fillRect/>
            </a:stretch>
          </p:blipFill>
          <p:spPr>
            <a:xfrm>
              <a:off x="865317" y="3837082"/>
              <a:ext cx="504893" cy="499056"/>
            </a:xfrm>
            <a:prstGeom prst="rect">
              <a:avLst/>
            </a:prstGeom>
          </p:spPr>
        </p:pic>
        <p:pic>
          <p:nvPicPr>
            <p:cNvPr id="32" name="Picture 31"/>
            <p:cNvPicPr>
              <a:picLocks noChangeAspect="1"/>
            </p:cNvPicPr>
            <p:nvPr/>
          </p:nvPicPr>
          <p:blipFill>
            <a:blip r:embed="rId3">
              <a:duotone>
                <a:schemeClr val="accent4">
                  <a:shade val="45000"/>
                  <a:satMod val="135000"/>
                </a:schemeClr>
                <a:prstClr val="white"/>
              </a:duotone>
            </a:blip>
            <a:stretch>
              <a:fillRect/>
            </a:stretch>
          </p:blipFill>
          <p:spPr>
            <a:xfrm>
              <a:off x="1311025" y="3837082"/>
              <a:ext cx="504893" cy="499056"/>
            </a:xfrm>
            <a:prstGeom prst="rect">
              <a:avLst/>
            </a:prstGeom>
          </p:spPr>
        </p:pic>
        <p:pic>
          <p:nvPicPr>
            <p:cNvPr id="37" name="Picture 36"/>
            <p:cNvPicPr>
              <a:picLocks noChangeAspect="1"/>
            </p:cNvPicPr>
            <p:nvPr/>
          </p:nvPicPr>
          <p:blipFill>
            <a:blip r:embed="rId3">
              <a:duotone>
                <a:schemeClr val="accent4">
                  <a:shade val="45000"/>
                  <a:satMod val="135000"/>
                </a:schemeClr>
                <a:prstClr val="white"/>
              </a:duotone>
            </a:blip>
            <a:stretch>
              <a:fillRect/>
            </a:stretch>
          </p:blipFill>
          <p:spPr>
            <a:xfrm>
              <a:off x="2402386" y="3837082"/>
              <a:ext cx="504893" cy="499056"/>
            </a:xfrm>
            <a:prstGeom prst="rect">
              <a:avLst/>
            </a:prstGeom>
          </p:spPr>
        </p:pic>
        <p:pic>
          <p:nvPicPr>
            <p:cNvPr id="38" name="Picture 37"/>
            <p:cNvPicPr>
              <a:picLocks noChangeAspect="1"/>
            </p:cNvPicPr>
            <p:nvPr/>
          </p:nvPicPr>
          <p:blipFill>
            <a:blip r:embed="rId3">
              <a:duotone>
                <a:schemeClr val="accent4">
                  <a:shade val="45000"/>
                  <a:satMod val="135000"/>
                </a:schemeClr>
                <a:prstClr val="white"/>
              </a:duotone>
            </a:blip>
            <a:stretch>
              <a:fillRect/>
            </a:stretch>
          </p:blipFill>
          <p:spPr>
            <a:xfrm>
              <a:off x="2848093" y="3837082"/>
              <a:ext cx="504893" cy="499056"/>
            </a:xfrm>
            <a:prstGeom prst="rect">
              <a:avLst/>
            </a:prstGeom>
          </p:spPr>
        </p:pic>
        <p:cxnSp>
          <p:nvCxnSpPr>
            <p:cNvPr id="40" name="Straight Arrow Connector 39"/>
            <p:cNvCxnSpPr>
              <a:stCxn id="219" idx="2"/>
              <a:endCxn id="25" idx="0"/>
            </p:cNvCxnSpPr>
            <p:nvPr/>
          </p:nvCxnSpPr>
          <p:spPr>
            <a:xfrm flipH="1">
              <a:off x="852426" y="2497024"/>
              <a:ext cx="298661" cy="602793"/>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19" idx="2"/>
              <a:endCxn id="26" idx="0"/>
            </p:cNvCxnSpPr>
            <p:nvPr/>
          </p:nvCxnSpPr>
          <p:spPr>
            <a:xfrm>
              <a:off x="1151087" y="2497024"/>
              <a:ext cx="190864" cy="602793"/>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57" name="Picture 56"/>
            <p:cNvPicPr>
              <a:picLocks noChangeAspect="1"/>
            </p:cNvPicPr>
            <p:nvPr/>
          </p:nvPicPr>
          <p:blipFill>
            <a:blip r:embed="rId3"/>
            <a:stretch>
              <a:fillRect/>
            </a:stretch>
          </p:blipFill>
          <p:spPr>
            <a:xfrm>
              <a:off x="2345358" y="3106612"/>
              <a:ext cx="504893" cy="499056"/>
            </a:xfrm>
            <a:prstGeom prst="rect">
              <a:avLst/>
            </a:prstGeom>
          </p:spPr>
        </p:pic>
        <p:pic>
          <p:nvPicPr>
            <p:cNvPr id="58" name="Picture 57"/>
            <p:cNvPicPr>
              <a:picLocks noChangeAspect="1"/>
            </p:cNvPicPr>
            <p:nvPr/>
          </p:nvPicPr>
          <p:blipFill>
            <a:blip r:embed="rId3"/>
            <a:stretch>
              <a:fillRect/>
            </a:stretch>
          </p:blipFill>
          <p:spPr>
            <a:xfrm>
              <a:off x="2850251" y="3106612"/>
              <a:ext cx="504893" cy="499056"/>
            </a:xfrm>
            <a:prstGeom prst="rect">
              <a:avLst/>
            </a:prstGeom>
          </p:spPr>
        </p:pic>
        <p:cxnSp>
          <p:nvCxnSpPr>
            <p:cNvPr id="60" name="Straight Arrow Connector 59"/>
            <p:cNvCxnSpPr>
              <a:stCxn id="6" idx="2"/>
              <a:endCxn id="57" idx="0"/>
            </p:cNvCxnSpPr>
            <p:nvPr/>
          </p:nvCxnSpPr>
          <p:spPr>
            <a:xfrm flipH="1">
              <a:off x="2597805" y="2496998"/>
              <a:ext cx="222162" cy="609614"/>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6" idx="2"/>
              <a:endCxn id="31" idx="0"/>
            </p:cNvCxnSpPr>
            <p:nvPr/>
          </p:nvCxnSpPr>
          <p:spPr>
            <a:xfrm flipH="1">
              <a:off x="1117764" y="3598873"/>
              <a:ext cx="224187" cy="2382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6" idx="2"/>
              <a:endCxn id="32" idx="0"/>
            </p:cNvCxnSpPr>
            <p:nvPr/>
          </p:nvCxnSpPr>
          <p:spPr>
            <a:xfrm>
              <a:off x="1341951" y="3598873"/>
              <a:ext cx="221521" cy="2382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8" idx="2"/>
              <a:endCxn id="37" idx="0"/>
            </p:cNvCxnSpPr>
            <p:nvPr/>
          </p:nvCxnSpPr>
          <p:spPr>
            <a:xfrm flipH="1">
              <a:off x="2654833" y="3605668"/>
              <a:ext cx="447865" cy="2314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8" idx="2"/>
              <a:endCxn id="38" idx="0"/>
            </p:cNvCxnSpPr>
            <p:nvPr/>
          </p:nvCxnSpPr>
          <p:spPr>
            <a:xfrm flipH="1">
              <a:off x="3100540" y="3605668"/>
              <a:ext cx="2158" cy="2314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1" name="Rectangle: Rounded Corners 190"/>
            <p:cNvSpPr/>
            <p:nvPr/>
          </p:nvSpPr>
          <p:spPr bwMode="auto">
            <a:xfrm>
              <a:off x="341599" y="1487627"/>
              <a:ext cx="3530799" cy="4448035"/>
            </a:xfrm>
            <a:prstGeom prst="roundRect">
              <a:avLst>
                <a:gd name="adj" fmla="val 2999"/>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7">
                      <a:lumMod val="75000"/>
                    </a:srgbClr>
                  </a:solidFill>
                  <a:effectLst/>
                  <a:uLnTx/>
                  <a:uFillTx/>
                  <a:latin typeface="Segoe UI Semilight"/>
                  <a:ea typeface="+mn-ea"/>
                  <a:cs typeface="+mn-cs"/>
                </a:rPr>
                <a:t>Resource Group</a:t>
              </a:r>
            </a:p>
          </p:txBody>
        </p:sp>
        <p:sp>
          <p:nvSpPr>
            <p:cNvPr id="219" name="Rectangle 218"/>
            <p:cNvSpPr/>
            <p:nvPr/>
          </p:nvSpPr>
          <p:spPr bwMode="auto">
            <a:xfrm>
              <a:off x="617687" y="1582624"/>
              <a:ext cx="1066800" cy="914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cxnSp>
          <p:nvCxnSpPr>
            <p:cNvPr id="251" name="Straight Arrow Connector 250"/>
            <p:cNvCxnSpPr>
              <a:stCxn id="6" idx="2"/>
            </p:cNvCxnSpPr>
            <p:nvPr/>
          </p:nvCxnSpPr>
          <p:spPr>
            <a:xfrm>
              <a:off x="2819967" y="2496998"/>
              <a:ext cx="280573" cy="609614"/>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261" name="Picture 260"/>
            <p:cNvPicPr>
              <a:picLocks noChangeAspect="1"/>
            </p:cNvPicPr>
            <p:nvPr/>
          </p:nvPicPr>
          <p:blipFill>
            <a:blip r:embed="rId3"/>
            <a:stretch>
              <a:fillRect/>
            </a:stretch>
          </p:blipFill>
          <p:spPr>
            <a:xfrm>
              <a:off x="1579028" y="3099817"/>
              <a:ext cx="504893" cy="499056"/>
            </a:xfrm>
            <a:prstGeom prst="rect">
              <a:avLst/>
            </a:prstGeom>
          </p:spPr>
        </p:pic>
      </p:grpSp>
      <p:sp>
        <p:nvSpPr>
          <p:cNvPr id="262" name="Rectangle: Rounded Corners 261"/>
          <p:cNvSpPr/>
          <p:nvPr/>
        </p:nvSpPr>
        <p:spPr bwMode="auto">
          <a:xfrm>
            <a:off x="8554641" y="3403715"/>
            <a:ext cx="2449388" cy="2033308"/>
          </a:xfrm>
          <a:prstGeom prst="roundRect">
            <a:avLst>
              <a:gd name="adj" fmla="val 2999"/>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lumMod val="75000"/>
                  </a:srgbClr>
                </a:solidFill>
                <a:effectLst/>
                <a:uLnTx/>
                <a:uFillTx/>
                <a:latin typeface="Segoe UI Semilight"/>
                <a:ea typeface="+mn-ea"/>
                <a:cs typeface="+mn-cs"/>
              </a:rPr>
              <a:t>Subscription</a:t>
            </a:r>
          </a:p>
        </p:txBody>
      </p:sp>
      <p:grpSp>
        <p:nvGrpSpPr>
          <p:cNvPr id="263" name="Group 262"/>
          <p:cNvGrpSpPr/>
          <p:nvPr/>
        </p:nvGrpSpPr>
        <p:grpSpPr>
          <a:xfrm>
            <a:off x="8968129" y="3557326"/>
            <a:ext cx="1622412" cy="1446588"/>
            <a:chOff x="341599" y="1487627"/>
            <a:chExt cx="3530799" cy="3681407"/>
          </a:xfrm>
        </p:grpSpPr>
        <p:grpSp>
          <p:nvGrpSpPr>
            <p:cNvPr id="264" name="Group 263"/>
            <p:cNvGrpSpPr/>
            <p:nvPr/>
          </p:nvGrpSpPr>
          <p:grpSpPr>
            <a:xfrm>
              <a:off x="397236" y="1582598"/>
              <a:ext cx="3441747" cy="3224553"/>
              <a:chOff x="397236" y="1582598"/>
              <a:chExt cx="3441747" cy="3224553"/>
            </a:xfrm>
          </p:grpSpPr>
          <p:sp>
            <p:nvSpPr>
              <p:cNvPr id="266" name="Rectangle 265"/>
              <p:cNvSpPr/>
              <p:nvPr/>
            </p:nvSpPr>
            <p:spPr bwMode="auto">
              <a:xfrm>
                <a:off x="397236" y="2858303"/>
                <a:ext cx="3441747" cy="1948848"/>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78D7">
                      <a:lumMod val="75000"/>
                    </a:srgbClr>
                  </a:solidFill>
                  <a:effectLst/>
                  <a:uLnTx/>
                  <a:uFillTx/>
                  <a:latin typeface="Segoe UI Semilight"/>
                  <a:ea typeface="+mn-ea"/>
                  <a:cs typeface="+mn-cs"/>
                </a:endParaRPr>
              </a:p>
            </p:txBody>
          </p:sp>
          <p:sp>
            <p:nvSpPr>
              <p:cNvPr id="267" name="Rectangle 266"/>
              <p:cNvSpPr/>
              <p:nvPr/>
            </p:nvSpPr>
            <p:spPr bwMode="auto">
              <a:xfrm>
                <a:off x="599981" y="1592261"/>
                <a:ext cx="1097965" cy="91439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sp>
            <p:nvSpPr>
              <p:cNvPr id="268" name="Rectangle 267"/>
              <p:cNvSpPr/>
              <p:nvPr/>
            </p:nvSpPr>
            <p:spPr bwMode="auto">
              <a:xfrm>
                <a:off x="2286567" y="1582598"/>
                <a:ext cx="1066800" cy="914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pic>
            <p:nvPicPr>
              <p:cNvPr id="269" name="Picture 268"/>
              <p:cNvPicPr>
                <a:picLocks noChangeAspect="1"/>
              </p:cNvPicPr>
              <p:nvPr/>
            </p:nvPicPr>
            <p:blipFill>
              <a:blip r:embed="rId3"/>
              <a:stretch>
                <a:fillRect/>
              </a:stretch>
            </p:blipFill>
            <p:spPr>
              <a:xfrm>
                <a:off x="599979" y="3106612"/>
                <a:ext cx="504893" cy="499056"/>
              </a:xfrm>
              <a:prstGeom prst="rect">
                <a:avLst/>
              </a:prstGeom>
            </p:spPr>
          </p:pic>
          <p:pic>
            <p:nvPicPr>
              <p:cNvPr id="270" name="Picture 269"/>
              <p:cNvPicPr>
                <a:picLocks noChangeAspect="1"/>
              </p:cNvPicPr>
              <p:nvPr/>
            </p:nvPicPr>
            <p:blipFill>
              <a:blip r:embed="rId3"/>
              <a:stretch>
                <a:fillRect/>
              </a:stretch>
            </p:blipFill>
            <p:spPr>
              <a:xfrm>
                <a:off x="1089504" y="3110706"/>
                <a:ext cx="504893" cy="499056"/>
              </a:xfrm>
              <a:prstGeom prst="rect">
                <a:avLst/>
              </a:prstGeom>
            </p:spPr>
          </p:pic>
          <p:pic>
            <p:nvPicPr>
              <p:cNvPr id="271" name="Picture 270"/>
              <p:cNvPicPr>
                <a:picLocks noChangeAspect="1"/>
              </p:cNvPicPr>
              <p:nvPr/>
            </p:nvPicPr>
            <p:blipFill>
              <a:blip r:embed="rId3">
                <a:duotone>
                  <a:schemeClr val="accent4">
                    <a:shade val="45000"/>
                    <a:satMod val="135000"/>
                  </a:schemeClr>
                  <a:prstClr val="white"/>
                </a:duotone>
              </a:blip>
              <a:stretch>
                <a:fillRect/>
              </a:stretch>
            </p:blipFill>
            <p:spPr>
              <a:xfrm>
                <a:off x="865317" y="3841176"/>
                <a:ext cx="504893" cy="499056"/>
              </a:xfrm>
              <a:prstGeom prst="rect">
                <a:avLst/>
              </a:prstGeom>
            </p:spPr>
          </p:pic>
          <p:pic>
            <p:nvPicPr>
              <p:cNvPr id="272" name="Picture 271"/>
              <p:cNvPicPr>
                <a:picLocks noChangeAspect="1"/>
              </p:cNvPicPr>
              <p:nvPr/>
            </p:nvPicPr>
            <p:blipFill>
              <a:blip r:embed="rId3">
                <a:duotone>
                  <a:schemeClr val="accent4">
                    <a:shade val="45000"/>
                    <a:satMod val="135000"/>
                  </a:schemeClr>
                  <a:prstClr val="white"/>
                </a:duotone>
              </a:blip>
              <a:stretch>
                <a:fillRect/>
              </a:stretch>
            </p:blipFill>
            <p:spPr>
              <a:xfrm>
                <a:off x="1311025" y="3845270"/>
                <a:ext cx="504893" cy="499056"/>
              </a:xfrm>
              <a:prstGeom prst="rect">
                <a:avLst/>
              </a:prstGeom>
            </p:spPr>
          </p:pic>
          <p:pic>
            <p:nvPicPr>
              <p:cNvPr id="273" name="Picture 272"/>
              <p:cNvPicPr>
                <a:picLocks noChangeAspect="1"/>
              </p:cNvPicPr>
              <p:nvPr/>
            </p:nvPicPr>
            <p:blipFill>
              <a:blip r:embed="rId3">
                <a:duotone>
                  <a:schemeClr val="accent4">
                    <a:shade val="45000"/>
                    <a:satMod val="135000"/>
                  </a:schemeClr>
                  <a:prstClr val="white"/>
                </a:duotone>
              </a:blip>
              <a:stretch>
                <a:fillRect/>
              </a:stretch>
            </p:blipFill>
            <p:spPr>
              <a:xfrm>
                <a:off x="2402386" y="3841176"/>
                <a:ext cx="504893" cy="499056"/>
              </a:xfrm>
              <a:prstGeom prst="rect">
                <a:avLst/>
              </a:prstGeom>
            </p:spPr>
          </p:pic>
          <p:pic>
            <p:nvPicPr>
              <p:cNvPr id="274" name="Picture 273"/>
              <p:cNvPicPr>
                <a:picLocks noChangeAspect="1"/>
              </p:cNvPicPr>
              <p:nvPr/>
            </p:nvPicPr>
            <p:blipFill>
              <a:blip r:embed="rId3">
                <a:duotone>
                  <a:schemeClr val="accent4">
                    <a:shade val="45000"/>
                    <a:satMod val="135000"/>
                  </a:schemeClr>
                  <a:prstClr val="white"/>
                </a:duotone>
              </a:blip>
              <a:stretch>
                <a:fillRect/>
              </a:stretch>
            </p:blipFill>
            <p:spPr>
              <a:xfrm>
                <a:off x="2848093" y="3837082"/>
                <a:ext cx="504893" cy="499056"/>
              </a:xfrm>
              <a:prstGeom prst="rect">
                <a:avLst/>
              </a:prstGeom>
            </p:spPr>
          </p:pic>
          <p:cxnSp>
            <p:nvCxnSpPr>
              <p:cNvPr id="275" name="Straight Arrow Connector 274"/>
              <p:cNvCxnSpPr>
                <a:stCxn id="267" idx="2"/>
                <a:endCxn id="269" idx="0"/>
              </p:cNvCxnSpPr>
              <p:nvPr/>
            </p:nvCxnSpPr>
            <p:spPr>
              <a:xfrm flipH="1">
                <a:off x="852426" y="2506660"/>
                <a:ext cx="296538" cy="599953"/>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76" name="Straight Arrow Connector 275"/>
              <p:cNvCxnSpPr>
                <a:stCxn id="267" idx="2"/>
                <a:endCxn id="270" idx="0"/>
              </p:cNvCxnSpPr>
              <p:nvPr/>
            </p:nvCxnSpPr>
            <p:spPr>
              <a:xfrm>
                <a:off x="1148964" y="2506660"/>
                <a:ext cx="192987" cy="604045"/>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277" name="Picture 276"/>
              <p:cNvPicPr>
                <a:picLocks noChangeAspect="1"/>
              </p:cNvPicPr>
              <p:nvPr/>
            </p:nvPicPr>
            <p:blipFill>
              <a:blip r:embed="rId3"/>
              <a:stretch>
                <a:fillRect/>
              </a:stretch>
            </p:blipFill>
            <p:spPr>
              <a:xfrm>
                <a:off x="2345358" y="3114800"/>
                <a:ext cx="504893" cy="499056"/>
              </a:xfrm>
              <a:prstGeom prst="rect">
                <a:avLst/>
              </a:prstGeom>
            </p:spPr>
          </p:pic>
          <p:pic>
            <p:nvPicPr>
              <p:cNvPr id="278" name="Picture 277"/>
              <p:cNvPicPr>
                <a:picLocks noChangeAspect="1"/>
              </p:cNvPicPr>
              <p:nvPr/>
            </p:nvPicPr>
            <p:blipFill>
              <a:blip r:embed="rId3"/>
              <a:stretch>
                <a:fillRect/>
              </a:stretch>
            </p:blipFill>
            <p:spPr>
              <a:xfrm>
                <a:off x="2850251" y="3106612"/>
                <a:ext cx="504893" cy="499056"/>
              </a:xfrm>
              <a:prstGeom prst="rect">
                <a:avLst/>
              </a:prstGeom>
            </p:spPr>
          </p:pic>
          <p:cxnSp>
            <p:nvCxnSpPr>
              <p:cNvPr id="279" name="Straight Arrow Connector 278"/>
              <p:cNvCxnSpPr>
                <a:stCxn id="268" idx="2"/>
                <a:endCxn id="277" idx="0"/>
              </p:cNvCxnSpPr>
              <p:nvPr/>
            </p:nvCxnSpPr>
            <p:spPr>
              <a:xfrm flipH="1">
                <a:off x="2597805" y="2496998"/>
                <a:ext cx="222162" cy="617802"/>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0" name="Straight Connector 279"/>
              <p:cNvCxnSpPr>
                <a:stCxn id="270" idx="2"/>
                <a:endCxn id="271" idx="0"/>
              </p:cNvCxnSpPr>
              <p:nvPr/>
            </p:nvCxnSpPr>
            <p:spPr>
              <a:xfrm flipH="1">
                <a:off x="1117764" y="3609762"/>
                <a:ext cx="224187" cy="2314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a:stCxn id="270" idx="2"/>
                <a:endCxn id="272" idx="0"/>
              </p:cNvCxnSpPr>
              <p:nvPr/>
            </p:nvCxnSpPr>
            <p:spPr>
              <a:xfrm>
                <a:off x="1341951" y="3609762"/>
                <a:ext cx="221521" cy="2355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stCxn id="278" idx="2"/>
                <a:endCxn id="273" idx="0"/>
              </p:cNvCxnSpPr>
              <p:nvPr/>
            </p:nvCxnSpPr>
            <p:spPr>
              <a:xfrm flipH="1">
                <a:off x="2654833" y="3605668"/>
                <a:ext cx="447865" cy="2355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a:stCxn id="278" idx="2"/>
                <a:endCxn id="274" idx="0"/>
              </p:cNvCxnSpPr>
              <p:nvPr/>
            </p:nvCxnSpPr>
            <p:spPr>
              <a:xfrm flipH="1">
                <a:off x="3100540" y="3605668"/>
                <a:ext cx="2158" cy="2314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a:stCxn id="268" idx="2"/>
                <a:endCxn id="278" idx="0"/>
              </p:cNvCxnSpPr>
              <p:nvPr/>
            </p:nvCxnSpPr>
            <p:spPr>
              <a:xfrm>
                <a:off x="2819968" y="2496997"/>
                <a:ext cx="282730" cy="609616"/>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285" name="Picture 284"/>
              <p:cNvPicPr>
                <a:picLocks noChangeAspect="1"/>
              </p:cNvPicPr>
              <p:nvPr/>
            </p:nvPicPr>
            <p:blipFill>
              <a:blip r:embed="rId3"/>
              <a:stretch>
                <a:fillRect/>
              </a:stretch>
            </p:blipFill>
            <p:spPr>
              <a:xfrm>
                <a:off x="1574267" y="3092270"/>
                <a:ext cx="504894" cy="499055"/>
              </a:xfrm>
              <a:prstGeom prst="rect">
                <a:avLst/>
              </a:prstGeom>
            </p:spPr>
          </p:pic>
        </p:grpSp>
        <p:sp>
          <p:nvSpPr>
            <p:cNvPr id="265" name="Rectangle: Rounded Corners 264"/>
            <p:cNvSpPr/>
            <p:nvPr/>
          </p:nvSpPr>
          <p:spPr bwMode="auto">
            <a:xfrm>
              <a:off x="341599" y="1487627"/>
              <a:ext cx="3530799" cy="3681407"/>
            </a:xfrm>
            <a:prstGeom prst="roundRect">
              <a:avLst>
                <a:gd name="adj" fmla="val 2999"/>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78D7">
                    <a:lumMod val="75000"/>
                  </a:srgbClr>
                </a:solidFill>
                <a:effectLst/>
                <a:uLnTx/>
                <a:uFillTx/>
                <a:latin typeface="Segoe UI Semilight"/>
                <a:ea typeface="+mn-ea"/>
                <a:cs typeface="+mn-cs"/>
              </a:endParaRPr>
            </a:p>
          </p:txBody>
        </p:sp>
      </p:grpSp>
      <p:grpSp>
        <p:nvGrpSpPr>
          <p:cNvPr id="9" name="Group 8"/>
          <p:cNvGrpSpPr/>
          <p:nvPr/>
        </p:nvGrpSpPr>
        <p:grpSpPr>
          <a:xfrm>
            <a:off x="3967024" y="1487627"/>
            <a:ext cx="4249292" cy="4448035"/>
            <a:chOff x="3967024" y="1487627"/>
            <a:chExt cx="4249292" cy="4448035"/>
          </a:xfrm>
        </p:grpSpPr>
        <p:grpSp>
          <p:nvGrpSpPr>
            <p:cNvPr id="8" name="Group 7"/>
            <p:cNvGrpSpPr/>
            <p:nvPr/>
          </p:nvGrpSpPr>
          <p:grpSpPr>
            <a:xfrm>
              <a:off x="4054460" y="2944022"/>
              <a:ext cx="1304177" cy="2077353"/>
              <a:chOff x="4054460" y="2944022"/>
              <a:chExt cx="1304177" cy="2077353"/>
            </a:xfrm>
          </p:grpSpPr>
          <p:sp>
            <p:nvSpPr>
              <p:cNvPr id="113" name="Rectangle 112"/>
              <p:cNvSpPr/>
              <p:nvPr/>
            </p:nvSpPr>
            <p:spPr bwMode="auto">
              <a:xfrm>
                <a:off x="4054460" y="2944022"/>
                <a:ext cx="1304177" cy="2077353"/>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7">
                      <a:lumMod val="75000"/>
                    </a:srgbClr>
                  </a:solidFill>
                  <a:effectLst/>
                  <a:uLnTx/>
                  <a:uFillTx/>
                  <a:latin typeface="Segoe UI Semilight"/>
                  <a:ea typeface="+mn-ea"/>
                  <a:cs typeface="+mn-cs"/>
                </a:endParaRPr>
              </a:p>
            </p:txBody>
          </p:sp>
          <p:sp>
            <p:nvSpPr>
              <p:cNvPr id="76" name="Rectangle 75"/>
              <p:cNvSpPr/>
              <p:nvPr/>
            </p:nvSpPr>
            <p:spPr bwMode="auto">
              <a:xfrm>
                <a:off x="4157812" y="3051539"/>
                <a:ext cx="1119539" cy="878717"/>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Rectangle 78"/>
              <p:cNvSpPr/>
              <p:nvPr/>
            </p:nvSpPr>
            <p:spPr bwMode="auto">
              <a:xfrm>
                <a:off x="4150126" y="3981010"/>
                <a:ext cx="1118668" cy="878717"/>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82" name="Picture 81"/>
              <p:cNvPicPr>
                <a:picLocks noChangeAspect="1"/>
              </p:cNvPicPr>
              <p:nvPr/>
            </p:nvPicPr>
            <p:blipFill>
              <a:blip r:embed="rId3"/>
              <a:stretch>
                <a:fillRect/>
              </a:stretch>
            </p:blipFill>
            <p:spPr>
              <a:xfrm>
                <a:off x="4274887" y="3265632"/>
                <a:ext cx="429950" cy="412397"/>
              </a:xfrm>
              <a:prstGeom prst="rect">
                <a:avLst/>
              </a:prstGeom>
            </p:spPr>
          </p:pic>
          <p:pic>
            <p:nvPicPr>
              <p:cNvPr id="85" name="Picture 84"/>
              <p:cNvPicPr>
                <a:picLocks noChangeAspect="1"/>
              </p:cNvPicPr>
              <p:nvPr/>
            </p:nvPicPr>
            <p:blipFill>
              <a:blip r:embed="rId3"/>
              <a:stretch>
                <a:fillRect/>
              </a:stretch>
            </p:blipFill>
            <p:spPr>
              <a:xfrm>
                <a:off x="4274887" y="4185007"/>
                <a:ext cx="429950" cy="412397"/>
              </a:xfrm>
              <a:prstGeom prst="rect">
                <a:avLst/>
              </a:prstGeom>
            </p:spPr>
          </p:pic>
          <p:pic>
            <p:nvPicPr>
              <p:cNvPr id="95" name="Picture 94"/>
              <p:cNvPicPr>
                <a:picLocks noChangeAspect="1"/>
              </p:cNvPicPr>
              <p:nvPr/>
            </p:nvPicPr>
            <p:blipFill>
              <a:blip r:embed="rId3"/>
              <a:stretch>
                <a:fillRect/>
              </a:stretch>
            </p:blipFill>
            <p:spPr>
              <a:xfrm>
                <a:off x="4735696" y="3265632"/>
                <a:ext cx="429950" cy="412397"/>
              </a:xfrm>
              <a:prstGeom prst="rect">
                <a:avLst/>
              </a:prstGeom>
            </p:spPr>
          </p:pic>
          <p:pic>
            <p:nvPicPr>
              <p:cNvPr id="98" name="Picture 97"/>
              <p:cNvPicPr>
                <a:picLocks noChangeAspect="1"/>
              </p:cNvPicPr>
              <p:nvPr/>
            </p:nvPicPr>
            <p:blipFill>
              <a:blip r:embed="rId3"/>
              <a:stretch>
                <a:fillRect/>
              </a:stretch>
            </p:blipFill>
            <p:spPr>
              <a:xfrm>
                <a:off x="4735696" y="4185007"/>
                <a:ext cx="429950" cy="412397"/>
              </a:xfrm>
              <a:prstGeom prst="rect">
                <a:avLst/>
              </a:prstGeom>
            </p:spPr>
          </p:pic>
        </p:grpSp>
        <p:grpSp>
          <p:nvGrpSpPr>
            <p:cNvPr id="190" name="Group 189"/>
            <p:cNvGrpSpPr/>
            <p:nvPr/>
          </p:nvGrpSpPr>
          <p:grpSpPr>
            <a:xfrm>
              <a:off x="4150126" y="1511113"/>
              <a:ext cx="3870246" cy="1159227"/>
              <a:chOff x="4150126" y="1511113"/>
              <a:chExt cx="3870246" cy="1159227"/>
            </a:xfrm>
          </p:grpSpPr>
          <p:grpSp>
            <p:nvGrpSpPr>
              <p:cNvPr id="108" name="Group 107"/>
              <p:cNvGrpSpPr/>
              <p:nvPr/>
            </p:nvGrpSpPr>
            <p:grpSpPr>
              <a:xfrm>
                <a:off x="4150126" y="2060740"/>
                <a:ext cx="3870246" cy="609600"/>
                <a:chOff x="5353790" y="1927511"/>
                <a:chExt cx="5253161" cy="588273"/>
              </a:xfrm>
            </p:grpSpPr>
            <p:sp>
              <p:nvSpPr>
                <p:cNvPr id="90" name="Rectangle 89"/>
                <p:cNvSpPr/>
                <p:nvPr/>
              </p:nvSpPr>
              <p:spPr bwMode="auto">
                <a:xfrm>
                  <a:off x="5353790" y="1927511"/>
                  <a:ext cx="797470" cy="588273"/>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sp>
              <p:nvSpPr>
                <p:cNvPr id="102" name="Rectangle 101"/>
                <p:cNvSpPr/>
                <p:nvPr/>
              </p:nvSpPr>
              <p:spPr bwMode="auto">
                <a:xfrm>
                  <a:off x="6244929" y="1927511"/>
                  <a:ext cx="797470" cy="588273"/>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sp>
              <p:nvSpPr>
                <p:cNvPr id="103" name="Rectangle 102"/>
                <p:cNvSpPr/>
                <p:nvPr/>
              </p:nvSpPr>
              <p:spPr bwMode="auto">
                <a:xfrm>
                  <a:off x="7136067" y="1927511"/>
                  <a:ext cx="797470" cy="588273"/>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sp>
              <p:nvSpPr>
                <p:cNvPr id="104" name="Rectangle 103"/>
                <p:cNvSpPr/>
                <p:nvPr/>
              </p:nvSpPr>
              <p:spPr bwMode="auto">
                <a:xfrm>
                  <a:off x="8027205" y="1927511"/>
                  <a:ext cx="797470" cy="588273"/>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sp>
              <p:nvSpPr>
                <p:cNvPr id="105" name="Rectangle 104"/>
                <p:cNvSpPr/>
                <p:nvPr/>
              </p:nvSpPr>
              <p:spPr bwMode="auto">
                <a:xfrm>
                  <a:off x="8918343" y="1927511"/>
                  <a:ext cx="797470" cy="588273"/>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sp>
              <p:nvSpPr>
                <p:cNvPr id="106" name="Rectangle 105"/>
                <p:cNvSpPr/>
                <p:nvPr/>
              </p:nvSpPr>
              <p:spPr bwMode="auto">
                <a:xfrm>
                  <a:off x="9809481" y="1927511"/>
                  <a:ext cx="797470" cy="588273"/>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grpSp>
          <p:sp>
            <p:nvSpPr>
              <p:cNvPr id="110" name="TextBox 109"/>
              <p:cNvSpPr txBox="1"/>
              <p:nvPr/>
            </p:nvSpPr>
            <p:spPr>
              <a:xfrm>
                <a:off x="5141614" y="1511113"/>
                <a:ext cx="154914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Scale Set</a:t>
                </a:r>
              </a:p>
            </p:txBody>
          </p:sp>
        </p:grpSp>
        <p:sp>
          <p:nvSpPr>
            <p:cNvPr id="111" name="Rectangle: Rounded Corners 110"/>
            <p:cNvSpPr/>
            <p:nvPr/>
          </p:nvSpPr>
          <p:spPr bwMode="auto">
            <a:xfrm>
              <a:off x="3967024" y="1487627"/>
              <a:ext cx="4249292" cy="4448035"/>
            </a:xfrm>
            <a:prstGeom prst="roundRect">
              <a:avLst>
                <a:gd name="adj" fmla="val 2999"/>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7">
                      <a:lumMod val="75000"/>
                    </a:srgbClr>
                  </a:solidFill>
                  <a:effectLst/>
                  <a:uLnTx/>
                  <a:uFillTx/>
                  <a:latin typeface="Segoe UI Semilight"/>
                  <a:ea typeface="+mn-ea"/>
                  <a:cs typeface="+mn-cs"/>
                </a:rPr>
                <a:t>Resource Group</a:t>
              </a:r>
            </a:p>
          </p:txBody>
        </p:sp>
        <p:grpSp>
          <p:nvGrpSpPr>
            <p:cNvPr id="117" name="Group 116"/>
            <p:cNvGrpSpPr/>
            <p:nvPr/>
          </p:nvGrpSpPr>
          <p:grpSpPr>
            <a:xfrm>
              <a:off x="5435129" y="2944022"/>
              <a:ext cx="1304177" cy="2077353"/>
              <a:chOff x="4054460" y="2944022"/>
              <a:chExt cx="1304177" cy="2077353"/>
            </a:xfrm>
          </p:grpSpPr>
          <p:sp>
            <p:nvSpPr>
              <p:cNvPr id="118" name="Rectangle 117"/>
              <p:cNvSpPr/>
              <p:nvPr/>
            </p:nvSpPr>
            <p:spPr bwMode="auto">
              <a:xfrm>
                <a:off x="4054460" y="2944022"/>
                <a:ext cx="1304177" cy="2077353"/>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7">
                      <a:lumMod val="75000"/>
                    </a:srgbClr>
                  </a:solidFill>
                  <a:effectLst/>
                  <a:uLnTx/>
                  <a:uFillTx/>
                  <a:latin typeface="Segoe UI Semilight"/>
                  <a:ea typeface="+mn-ea"/>
                  <a:cs typeface="+mn-cs"/>
                </a:endParaRPr>
              </a:p>
            </p:txBody>
          </p:sp>
          <p:sp>
            <p:nvSpPr>
              <p:cNvPr id="119" name="Rectangle 118"/>
              <p:cNvSpPr/>
              <p:nvPr/>
            </p:nvSpPr>
            <p:spPr bwMode="auto">
              <a:xfrm>
                <a:off x="4157812" y="3051539"/>
                <a:ext cx="1119539" cy="878717"/>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Rectangle 119"/>
              <p:cNvSpPr/>
              <p:nvPr/>
            </p:nvSpPr>
            <p:spPr bwMode="auto">
              <a:xfrm>
                <a:off x="4150126" y="3981010"/>
                <a:ext cx="1118668" cy="878717"/>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1" name="Picture 120"/>
              <p:cNvPicPr>
                <a:picLocks noChangeAspect="1"/>
              </p:cNvPicPr>
              <p:nvPr/>
            </p:nvPicPr>
            <p:blipFill>
              <a:blip r:embed="rId3"/>
              <a:stretch>
                <a:fillRect/>
              </a:stretch>
            </p:blipFill>
            <p:spPr>
              <a:xfrm>
                <a:off x="4274887" y="3265632"/>
                <a:ext cx="429950" cy="412397"/>
              </a:xfrm>
              <a:prstGeom prst="rect">
                <a:avLst/>
              </a:prstGeom>
            </p:spPr>
          </p:pic>
          <p:pic>
            <p:nvPicPr>
              <p:cNvPr id="122" name="Picture 121"/>
              <p:cNvPicPr>
                <a:picLocks noChangeAspect="1"/>
              </p:cNvPicPr>
              <p:nvPr/>
            </p:nvPicPr>
            <p:blipFill>
              <a:blip r:embed="rId3"/>
              <a:stretch>
                <a:fillRect/>
              </a:stretch>
            </p:blipFill>
            <p:spPr>
              <a:xfrm>
                <a:off x="4274887" y="4185007"/>
                <a:ext cx="429950" cy="412397"/>
              </a:xfrm>
              <a:prstGeom prst="rect">
                <a:avLst/>
              </a:prstGeom>
            </p:spPr>
          </p:pic>
          <p:pic>
            <p:nvPicPr>
              <p:cNvPr id="123" name="Picture 122"/>
              <p:cNvPicPr>
                <a:picLocks noChangeAspect="1"/>
              </p:cNvPicPr>
              <p:nvPr/>
            </p:nvPicPr>
            <p:blipFill>
              <a:blip r:embed="rId3"/>
              <a:stretch>
                <a:fillRect/>
              </a:stretch>
            </p:blipFill>
            <p:spPr>
              <a:xfrm>
                <a:off x="4735696" y="3265632"/>
                <a:ext cx="429950" cy="412397"/>
              </a:xfrm>
              <a:prstGeom prst="rect">
                <a:avLst/>
              </a:prstGeom>
            </p:spPr>
          </p:pic>
          <p:pic>
            <p:nvPicPr>
              <p:cNvPr id="124" name="Picture 123"/>
              <p:cNvPicPr>
                <a:picLocks noChangeAspect="1"/>
              </p:cNvPicPr>
              <p:nvPr/>
            </p:nvPicPr>
            <p:blipFill>
              <a:blip r:embed="rId3"/>
              <a:stretch>
                <a:fillRect/>
              </a:stretch>
            </p:blipFill>
            <p:spPr>
              <a:xfrm>
                <a:off x="4735696" y="4185007"/>
                <a:ext cx="429950" cy="412397"/>
              </a:xfrm>
              <a:prstGeom prst="rect">
                <a:avLst/>
              </a:prstGeom>
            </p:spPr>
          </p:pic>
        </p:grpSp>
        <p:grpSp>
          <p:nvGrpSpPr>
            <p:cNvPr id="125" name="Group 124"/>
            <p:cNvGrpSpPr/>
            <p:nvPr/>
          </p:nvGrpSpPr>
          <p:grpSpPr>
            <a:xfrm>
              <a:off x="6815798" y="2944022"/>
              <a:ext cx="1304177" cy="2077353"/>
              <a:chOff x="4054460" y="2944022"/>
              <a:chExt cx="1304177" cy="2077353"/>
            </a:xfrm>
          </p:grpSpPr>
          <p:sp>
            <p:nvSpPr>
              <p:cNvPr id="126" name="Rectangle 125"/>
              <p:cNvSpPr/>
              <p:nvPr/>
            </p:nvSpPr>
            <p:spPr bwMode="auto">
              <a:xfrm>
                <a:off x="4054460" y="2944022"/>
                <a:ext cx="1304177" cy="2077353"/>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7">
                      <a:lumMod val="75000"/>
                    </a:srgbClr>
                  </a:solidFill>
                  <a:effectLst/>
                  <a:uLnTx/>
                  <a:uFillTx/>
                  <a:latin typeface="Segoe UI Semilight"/>
                  <a:ea typeface="+mn-ea"/>
                  <a:cs typeface="+mn-cs"/>
                </a:endParaRPr>
              </a:p>
            </p:txBody>
          </p:sp>
          <p:sp>
            <p:nvSpPr>
              <p:cNvPr id="127" name="Rectangle 126"/>
              <p:cNvSpPr/>
              <p:nvPr/>
            </p:nvSpPr>
            <p:spPr bwMode="auto">
              <a:xfrm>
                <a:off x="4157812" y="3051539"/>
                <a:ext cx="1119539" cy="878717"/>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8" name="Rectangle 127"/>
              <p:cNvSpPr/>
              <p:nvPr/>
            </p:nvSpPr>
            <p:spPr bwMode="auto">
              <a:xfrm>
                <a:off x="4150126" y="3981010"/>
                <a:ext cx="1118668" cy="878717"/>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9" name="Picture 128"/>
              <p:cNvPicPr>
                <a:picLocks noChangeAspect="1"/>
              </p:cNvPicPr>
              <p:nvPr/>
            </p:nvPicPr>
            <p:blipFill>
              <a:blip r:embed="rId3"/>
              <a:stretch>
                <a:fillRect/>
              </a:stretch>
            </p:blipFill>
            <p:spPr>
              <a:xfrm>
                <a:off x="4274887" y="3265632"/>
                <a:ext cx="429950" cy="412397"/>
              </a:xfrm>
              <a:prstGeom prst="rect">
                <a:avLst/>
              </a:prstGeom>
            </p:spPr>
          </p:pic>
          <p:pic>
            <p:nvPicPr>
              <p:cNvPr id="130" name="Picture 129"/>
              <p:cNvPicPr>
                <a:picLocks noChangeAspect="1"/>
              </p:cNvPicPr>
              <p:nvPr/>
            </p:nvPicPr>
            <p:blipFill>
              <a:blip r:embed="rId3"/>
              <a:stretch>
                <a:fillRect/>
              </a:stretch>
            </p:blipFill>
            <p:spPr>
              <a:xfrm>
                <a:off x="4274887" y="4185007"/>
                <a:ext cx="429950" cy="412397"/>
              </a:xfrm>
              <a:prstGeom prst="rect">
                <a:avLst/>
              </a:prstGeom>
            </p:spPr>
          </p:pic>
          <p:pic>
            <p:nvPicPr>
              <p:cNvPr id="131" name="Picture 130"/>
              <p:cNvPicPr>
                <a:picLocks noChangeAspect="1"/>
              </p:cNvPicPr>
              <p:nvPr/>
            </p:nvPicPr>
            <p:blipFill>
              <a:blip r:embed="rId3"/>
              <a:stretch>
                <a:fillRect/>
              </a:stretch>
            </p:blipFill>
            <p:spPr>
              <a:xfrm>
                <a:off x="4735696" y="3265632"/>
                <a:ext cx="429950" cy="412397"/>
              </a:xfrm>
              <a:prstGeom prst="rect">
                <a:avLst/>
              </a:prstGeom>
            </p:spPr>
          </p:pic>
          <p:pic>
            <p:nvPicPr>
              <p:cNvPr id="132" name="Picture 131"/>
              <p:cNvPicPr>
                <a:picLocks noChangeAspect="1"/>
              </p:cNvPicPr>
              <p:nvPr/>
            </p:nvPicPr>
            <p:blipFill>
              <a:blip r:embed="rId3"/>
              <a:stretch>
                <a:fillRect/>
              </a:stretch>
            </p:blipFill>
            <p:spPr>
              <a:xfrm>
                <a:off x="4735696" y="4185007"/>
                <a:ext cx="429950" cy="412397"/>
              </a:xfrm>
              <a:prstGeom prst="rect">
                <a:avLst/>
              </a:prstGeom>
            </p:spPr>
          </p:pic>
        </p:grpSp>
      </p:grpSp>
    </p:spTree>
    <p:extLst>
      <p:ext uri="{BB962C8B-B14F-4D97-AF65-F5344CB8AC3E}">
        <p14:creationId xmlns:p14="http://schemas.microsoft.com/office/powerpoint/2010/main" val="2039652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disks – Admin view</a:t>
            </a:r>
          </a:p>
        </p:txBody>
      </p:sp>
      <p:sp>
        <p:nvSpPr>
          <p:cNvPr id="4" name="Rectangle 3"/>
          <p:cNvSpPr/>
          <p:nvPr/>
        </p:nvSpPr>
        <p:spPr bwMode="auto">
          <a:xfrm>
            <a:off x="2388019" y="4180711"/>
            <a:ext cx="9776184" cy="2362200"/>
          </a:xfrm>
          <a:prstGeom prst="rect">
            <a:avLst/>
          </a:prstGeom>
          <a:solidFill>
            <a:srgbClr val="00B050"/>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Storage Infrastructure</a:t>
            </a:r>
          </a:p>
        </p:txBody>
      </p:sp>
      <p:sp>
        <p:nvSpPr>
          <p:cNvPr id="26" name="Rectangle 25"/>
          <p:cNvSpPr/>
          <p:nvPr/>
        </p:nvSpPr>
        <p:spPr bwMode="auto">
          <a:xfrm>
            <a:off x="2388019" y="3534745"/>
            <a:ext cx="9776184" cy="539203"/>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Storage Services</a:t>
            </a:r>
          </a:p>
        </p:txBody>
      </p:sp>
      <p:sp>
        <p:nvSpPr>
          <p:cNvPr id="29" name="Rectangle 28"/>
          <p:cNvSpPr/>
          <p:nvPr/>
        </p:nvSpPr>
        <p:spPr bwMode="auto">
          <a:xfrm>
            <a:off x="2535941" y="4286386"/>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1</a:t>
            </a:r>
          </a:p>
        </p:txBody>
      </p:sp>
      <p:sp>
        <p:nvSpPr>
          <p:cNvPr id="27" name="Rectangle 26"/>
          <p:cNvSpPr/>
          <p:nvPr/>
        </p:nvSpPr>
        <p:spPr bwMode="auto">
          <a:xfrm>
            <a:off x="2564509" y="1820862"/>
            <a:ext cx="2871510"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1</a:t>
            </a:r>
          </a:p>
        </p:txBody>
      </p:sp>
      <p:sp>
        <p:nvSpPr>
          <p:cNvPr id="142" name="Rectangle 141"/>
          <p:cNvSpPr/>
          <p:nvPr/>
        </p:nvSpPr>
        <p:spPr bwMode="auto">
          <a:xfrm>
            <a:off x="5622559" y="4286386"/>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2</a:t>
            </a:r>
          </a:p>
        </p:txBody>
      </p:sp>
      <p:sp>
        <p:nvSpPr>
          <p:cNvPr id="146" name="Rectangle 145"/>
          <p:cNvSpPr/>
          <p:nvPr/>
        </p:nvSpPr>
        <p:spPr bwMode="auto">
          <a:xfrm>
            <a:off x="9049850" y="4286386"/>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N</a:t>
            </a:r>
          </a:p>
        </p:txBody>
      </p:sp>
      <p:sp>
        <p:nvSpPr>
          <p:cNvPr id="112" name="Rectangle 111"/>
          <p:cNvSpPr/>
          <p:nvPr/>
        </p:nvSpPr>
        <p:spPr bwMode="auto">
          <a:xfrm>
            <a:off x="2726955" y="2325569"/>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2" name="Rectangle 1"/>
          <p:cNvSpPr/>
          <p:nvPr/>
        </p:nvSpPr>
        <p:spPr bwMode="auto">
          <a:xfrm>
            <a:off x="2921094" y="2419774"/>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Rectangle 45"/>
          <p:cNvSpPr/>
          <p:nvPr/>
        </p:nvSpPr>
        <p:spPr bwMode="auto">
          <a:xfrm>
            <a:off x="3202561" y="2419774"/>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Rectangle 46"/>
          <p:cNvSpPr/>
          <p:nvPr/>
        </p:nvSpPr>
        <p:spPr bwMode="auto">
          <a:xfrm>
            <a:off x="2921094" y="2686969"/>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2662507" y="4383322"/>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51" name="Rectangle 50"/>
          <p:cNvSpPr/>
          <p:nvPr/>
        </p:nvSpPr>
        <p:spPr bwMode="auto">
          <a:xfrm>
            <a:off x="2856646" y="4477527"/>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3138113" y="4477527"/>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Rectangle 52"/>
          <p:cNvSpPr/>
          <p:nvPr/>
        </p:nvSpPr>
        <p:spPr bwMode="auto">
          <a:xfrm>
            <a:off x="2856646" y="4744722"/>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4" name="Group 53"/>
          <p:cNvGrpSpPr/>
          <p:nvPr/>
        </p:nvGrpSpPr>
        <p:grpSpPr>
          <a:xfrm>
            <a:off x="9191650" y="4383322"/>
            <a:ext cx="813723" cy="628595"/>
            <a:chOff x="3128173" y="2410470"/>
            <a:chExt cx="813723" cy="628595"/>
          </a:xfrm>
        </p:grpSpPr>
        <p:sp>
          <p:nvSpPr>
            <p:cNvPr id="55" name="Rectangle 54"/>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56" name="Rectangle 55"/>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56"/>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57"/>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59" name="Group 58"/>
          <p:cNvGrpSpPr/>
          <p:nvPr/>
        </p:nvGrpSpPr>
        <p:grpSpPr>
          <a:xfrm>
            <a:off x="3645253" y="2325569"/>
            <a:ext cx="813723" cy="628595"/>
            <a:chOff x="3128173" y="2410470"/>
            <a:chExt cx="813723" cy="628595"/>
          </a:xfrm>
        </p:grpSpPr>
        <p:sp>
          <p:nvSpPr>
            <p:cNvPr id="60" name="Rectangle 59"/>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61" name="Rectangle 60"/>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Rectangle 61"/>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Rectangle 62"/>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4" name="Group 63"/>
          <p:cNvGrpSpPr/>
          <p:nvPr/>
        </p:nvGrpSpPr>
        <p:grpSpPr>
          <a:xfrm>
            <a:off x="4539469" y="2325569"/>
            <a:ext cx="813723" cy="628595"/>
            <a:chOff x="3128173" y="2410470"/>
            <a:chExt cx="813723" cy="628595"/>
          </a:xfrm>
        </p:grpSpPr>
        <p:sp>
          <p:nvSpPr>
            <p:cNvPr id="65" name="Rectangle 64"/>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66" name="Rectangle 65"/>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Rectangle 66"/>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Rectangle 67"/>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9" name="Group 68"/>
          <p:cNvGrpSpPr/>
          <p:nvPr/>
        </p:nvGrpSpPr>
        <p:grpSpPr>
          <a:xfrm>
            <a:off x="11055097" y="4383320"/>
            <a:ext cx="813723" cy="628595"/>
            <a:chOff x="3128173" y="2410470"/>
            <a:chExt cx="813723" cy="628595"/>
          </a:xfrm>
        </p:grpSpPr>
        <p:sp>
          <p:nvSpPr>
            <p:cNvPr id="70" name="Rectangle 69"/>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71" name="Rectangle 70"/>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71"/>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72"/>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74" name="Rectangle 73"/>
          <p:cNvSpPr/>
          <p:nvPr/>
        </p:nvSpPr>
        <p:spPr bwMode="auto">
          <a:xfrm>
            <a:off x="5610573" y="1820862"/>
            <a:ext cx="2871510"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2</a:t>
            </a:r>
          </a:p>
        </p:txBody>
      </p:sp>
      <p:grpSp>
        <p:nvGrpSpPr>
          <p:cNvPr id="75" name="Group 74"/>
          <p:cNvGrpSpPr/>
          <p:nvPr/>
        </p:nvGrpSpPr>
        <p:grpSpPr>
          <a:xfrm>
            <a:off x="5773019" y="2325569"/>
            <a:ext cx="813723" cy="628595"/>
            <a:chOff x="3128173" y="2410470"/>
            <a:chExt cx="813723" cy="628595"/>
          </a:xfrm>
          <a:solidFill>
            <a:srgbClr val="FF8C00"/>
          </a:solidFill>
        </p:grpSpPr>
        <p:sp>
          <p:nvSpPr>
            <p:cNvPr id="76" name="Rectangle 75"/>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77" name="Rectangle 76"/>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Rectangle 77"/>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Rectangle 78"/>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80" name="Group 79"/>
          <p:cNvGrpSpPr/>
          <p:nvPr/>
        </p:nvGrpSpPr>
        <p:grpSpPr>
          <a:xfrm>
            <a:off x="6691317" y="2325569"/>
            <a:ext cx="813723" cy="628595"/>
            <a:chOff x="3128173" y="2410470"/>
            <a:chExt cx="813723" cy="628595"/>
          </a:xfrm>
          <a:solidFill>
            <a:srgbClr val="FF8C00"/>
          </a:solidFill>
        </p:grpSpPr>
        <p:sp>
          <p:nvSpPr>
            <p:cNvPr id="81" name="Rectangle 80"/>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82" name="Rectangle 81"/>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3" name="Rectangle 82"/>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4" name="Rectangle 83"/>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85" name="Group 84"/>
          <p:cNvGrpSpPr/>
          <p:nvPr/>
        </p:nvGrpSpPr>
        <p:grpSpPr>
          <a:xfrm>
            <a:off x="7585533" y="2325569"/>
            <a:ext cx="813723" cy="628595"/>
            <a:chOff x="3128173" y="2410470"/>
            <a:chExt cx="813723" cy="628595"/>
          </a:xfrm>
          <a:solidFill>
            <a:srgbClr val="FF8C00"/>
          </a:solidFill>
        </p:grpSpPr>
        <p:sp>
          <p:nvSpPr>
            <p:cNvPr id="86" name="Rectangle 85"/>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87" name="Rectangle 86"/>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Rectangle 87"/>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Rectangle 88"/>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90" name="Rectangle 89"/>
          <p:cNvSpPr/>
          <p:nvPr/>
        </p:nvSpPr>
        <p:spPr bwMode="auto">
          <a:xfrm>
            <a:off x="8656637" y="1820862"/>
            <a:ext cx="2871510"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3</a:t>
            </a:r>
          </a:p>
        </p:txBody>
      </p:sp>
      <p:grpSp>
        <p:nvGrpSpPr>
          <p:cNvPr id="91" name="Group 90"/>
          <p:cNvGrpSpPr/>
          <p:nvPr/>
        </p:nvGrpSpPr>
        <p:grpSpPr>
          <a:xfrm>
            <a:off x="8819083" y="2325569"/>
            <a:ext cx="813723" cy="628595"/>
            <a:chOff x="3128173" y="2410470"/>
            <a:chExt cx="813723" cy="628595"/>
          </a:xfrm>
          <a:solidFill>
            <a:srgbClr val="7030A0"/>
          </a:solidFill>
        </p:grpSpPr>
        <p:sp>
          <p:nvSpPr>
            <p:cNvPr id="92" name="Rectangle 9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93" name="Rectangle 9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4" name="Rectangle 9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5" name="Rectangle 9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96" name="Group 95"/>
          <p:cNvGrpSpPr/>
          <p:nvPr/>
        </p:nvGrpSpPr>
        <p:grpSpPr>
          <a:xfrm>
            <a:off x="9737381" y="2325569"/>
            <a:ext cx="813723" cy="628595"/>
            <a:chOff x="3128173" y="2410470"/>
            <a:chExt cx="813723" cy="628595"/>
          </a:xfrm>
          <a:solidFill>
            <a:srgbClr val="7030A0"/>
          </a:solidFill>
        </p:grpSpPr>
        <p:sp>
          <p:nvSpPr>
            <p:cNvPr id="97" name="Rectangle 96"/>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98" name="Rectangle 97"/>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9" name="Rectangle 9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Rectangle 9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01" name="Group 100"/>
          <p:cNvGrpSpPr/>
          <p:nvPr/>
        </p:nvGrpSpPr>
        <p:grpSpPr>
          <a:xfrm>
            <a:off x="10631597" y="2325569"/>
            <a:ext cx="813723" cy="628595"/>
            <a:chOff x="3128173" y="2410470"/>
            <a:chExt cx="813723" cy="628595"/>
          </a:xfrm>
          <a:solidFill>
            <a:srgbClr val="7030A0"/>
          </a:solidFill>
        </p:grpSpPr>
        <p:sp>
          <p:nvSpPr>
            <p:cNvPr id="102" name="Rectangle 10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03" name="Rectangle 10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Rectangle 10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5" name="Rectangle 10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07" name="Group 106"/>
          <p:cNvGrpSpPr/>
          <p:nvPr/>
        </p:nvGrpSpPr>
        <p:grpSpPr>
          <a:xfrm>
            <a:off x="5759968" y="4383322"/>
            <a:ext cx="813723" cy="628595"/>
            <a:chOff x="3128173" y="2410470"/>
            <a:chExt cx="813723" cy="628595"/>
          </a:xfrm>
          <a:solidFill>
            <a:srgbClr val="FF8C00"/>
          </a:solidFill>
        </p:grpSpPr>
        <p:sp>
          <p:nvSpPr>
            <p:cNvPr id="108" name="Rectangle 10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09" name="Rectangle 108"/>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0" name="Rectangle 109"/>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1" name="Rectangle 110"/>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27" name="Group 126"/>
          <p:cNvGrpSpPr/>
          <p:nvPr/>
        </p:nvGrpSpPr>
        <p:grpSpPr>
          <a:xfrm>
            <a:off x="6705557" y="4383322"/>
            <a:ext cx="813723" cy="628595"/>
            <a:chOff x="3128173" y="2410470"/>
            <a:chExt cx="813723" cy="628595"/>
          </a:xfrm>
          <a:solidFill>
            <a:srgbClr val="FF8C00"/>
          </a:solidFill>
        </p:grpSpPr>
        <p:sp>
          <p:nvSpPr>
            <p:cNvPr id="128" name="Rectangle 12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29" name="Rectangle 128"/>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Rectangle 129"/>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Rectangle 130"/>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32" name="Group 131"/>
          <p:cNvGrpSpPr/>
          <p:nvPr/>
        </p:nvGrpSpPr>
        <p:grpSpPr>
          <a:xfrm>
            <a:off x="10114890" y="4383322"/>
            <a:ext cx="813723" cy="628595"/>
            <a:chOff x="3128173" y="2410470"/>
            <a:chExt cx="813723" cy="628595"/>
          </a:xfrm>
          <a:solidFill>
            <a:srgbClr val="FF8C00"/>
          </a:solidFill>
        </p:grpSpPr>
        <p:sp>
          <p:nvSpPr>
            <p:cNvPr id="133" name="Rectangle 132"/>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34" name="Rectangle 133"/>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Rectangle 134"/>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Rectangle 135"/>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37" name="Group 136"/>
          <p:cNvGrpSpPr/>
          <p:nvPr/>
        </p:nvGrpSpPr>
        <p:grpSpPr>
          <a:xfrm>
            <a:off x="3585747" y="4383322"/>
            <a:ext cx="813723" cy="628595"/>
            <a:chOff x="3128173" y="2410470"/>
            <a:chExt cx="813723" cy="628595"/>
          </a:xfrm>
          <a:solidFill>
            <a:srgbClr val="7030A0"/>
          </a:solidFill>
        </p:grpSpPr>
        <p:sp>
          <p:nvSpPr>
            <p:cNvPr id="138" name="Rectangle 13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39" name="Rectangle 138"/>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Rectangle 15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Rectangle 15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1" name="Group 160"/>
          <p:cNvGrpSpPr/>
          <p:nvPr/>
        </p:nvGrpSpPr>
        <p:grpSpPr>
          <a:xfrm>
            <a:off x="7661080" y="4383322"/>
            <a:ext cx="813723" cy="628595"/>
            <a:chOff x="3128173" y="2410470"/>
            <a:chExt cx="813723" cy="628595"/>
          </a:xfrm>
          <a:solidFill>
            <a:srgbClr val="7030A0"/>
          </a:solidFill>
        </p:grpSpPr>
        <p:sp>
          <p:nvSpPr>
            <p:cNvPr id="162" name="Rectangle 16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63" name="Rectangle 16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Rectangle 16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Rectangle 16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6" name="Group 165"/>
          <p:cNvGrpSpPr/>
          <p:nvPr/>
        </p:nvGrpSpPr>
        <p:grpSpPr>
          <a:xfrm>
            <a:off x="4568442" y="4383322"/>
            <a:ext cx="813723" cy="628595"/>
            <a:chOff x="3128173" y="2410470"/>
            <a:chExt cx="813723" cy="628595"/>
          </a:xfrm>
          <a:solidFill>
            <a:srgbClr val="7030A0"/>
          </a:solidFill>
        </p:grpSpPr>
        <p:sp>
          <p:nvSpPr>
            <p:cNvPr id="167" name="Rectangle 166"/>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68" name="Rectangle 167"/>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Rectangle 16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Rectangle 16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cxnSp>
        <p:nvCxnSpPr>
          <p:cNvPr id="7" name="Straight Arrow Connector 6"/>
          <p:cNvCxnSpPr>
            <a:stCxn id="10" idx="3"/>
            <a:endCxn id="112" idx="1"/>
          </p:cNvCxnSpPr>
          <p:nvPr/>
        </p:nvCxnSpPr>
        <p:spPr>
          <a:xfrm flipV="1">
            <a:off x="1735057" y="2639867"/>
            <a:ext cx="991898" cy="1325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9114" y="2500009"/>
            <a:ext cx="1335943" cy="544765"/>
          </a:xfrm>
          <a:prstGeom prst="rect">
            <a:avLst/>
          </a:prstGeom>
          <a:noFill/>
        </p:spPr>
        <p:txBody>
          <a:bodyPr wrap="non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Container</a:t>
            </a:r>
          </a:p>
        </p:txBody>
      </p:sp>
      <p:cxnSp>
        <p:nvCxnSpPr>
          <p:cNvPr id="113" name="Straight Arrow Connector 112"/>
          <p:cNvCxnSpPr>
            <a:stCxn id="114" idx="3"/>
            <a:endCxn id="2" idx="1"/>
          </p:cNvCxnSpPr>
          <p:nvPr/>
        </p:nvCxnSpPr>
        <p:spPr>
          <a:xfrm>
            <a:off x="1735057" y="2025174"/>
            <a:ext cx="1186037" cy="5089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371286" y="1752791"/>
            <a:ext cx="1363771" cy="544765"/>
          </a:xfrm>
          <a:prstGeom prst="rect">
            <a:avLst/>
          </a:prstGeom>
          <a:noFill/>
        </p:spPr>
        <p:txBody>
          <a:bodyPr wrap="non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Page Blob</a:t>
            </a:r>
          </a:p>
        </p:txBody>
      </p:sp>
      <p:sp>
        <p:nvSpPr>
          <p:cNvPr id="115" name="TextBox 114"/>
          <p:cNvSpPr txBox="1"/>
          <p:nvPr/>
        </p:nvSpPr>
        <p:spPr>
          <a:xfrm>
            <a:off x="457207" y="4808741"/>
            <a:ext cx="1277850" cy="544765"/>
          </a:xfrm>
          <a:prstGeom prst="rect">
            <a:avLst/>
          </a:prstGeom>
          <a:noFill/>
        </p:spPr>
        <p:txBody>
          <a:bodyPr wrap="non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Directory</a:t>
            </a:r>
          </a:p>
        </p:txBody>
      </p:sp>
      <p:cxnSp>
        <p:nvCxnSpPr>
          <p:cNvPr id="116" name="Straight Arrow Connector 115"/>
          <p:cNvCxnSpPr>
            <a:stCxn id="115" idx="3"/>
            <a:endCxn id="50" idx="1"/>
          </p:cNvCxnSpPr>
          <p:nvPr/>
        </p:nvCxnSpPr>
        <p:spPr>
          <a:xfrm flipV="1">
            <a:off x="1735057" y="4697620"/>
            <a:ext cx="927450" cy="3835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118" idx="3"/>
            <a:endCxn id="51" idx="1"/>
          </p:cNvCxnSpPr>
          <p:nvPr/>
        </p:nvCxnSpPr>
        <p:spPr>
          <a:xfrm>
            <a:off x="1735057" y="4148365"/>
            <a:ext cx="1121589" cy="4434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458457" y="3875982"/>
            <a:ext cx="1276600" cy="5447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VHD File</a:t>
            </a:r>
          </a:p>
        </p:txBody>
      </p:sp>
      <p:sp>
        <p:nvSpPr>
          <p:cNvPr id="5" name="TextBox 4"/>
          <p:cNvSpPr txBox="1"/>
          <p:nvPr/>
        </p:nvSpPr>
        <p:spPr>
          <a:xfrm>
            <a:off x="8492423" y="4744720"/>
            <a:ext cx="656270"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a:ln>
                  <a:noFill/>
                </a:ln>
                <a:solidFill>
                  <a:srgbClr val="FFFFFF">
                    <a:lumMod val="95000"/>
                  </a:srgbClr>
                </a:solidFill>
                <a:effectLst/>
                <a:uLnTx/>
                <a:uFillTx/>
                <a:latin typeface="Segoe UI Semilight"/>
                <a:ea typeface="+mn-ea"/>
                <a:cs typeface="+mn-cs"/>
              </a:rPr>
              <a:t>…</a:t>
            </a:r>
          </a:p>
        </p:txBody>
      </p:sp>
    </p:spTree>
    <p:extLst>
      <p:ext uri="{BB962C8B-B14F-4D97-AF65-F5344CB8AC3E}">
        <p14:creationId xmlns:p14="http://schemas.microsoft.com/office/powerpoint/2010/main" val="3127839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52" grpId="0" animBg="1"/>
      <p:bldP spid="5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43754A-31AD-4D33-A56D-671C34B51515}"/>
              </a:ext>
            </a:extLst>
          </p:cNvPr>
          <p:cNvSpPr>
            <a:spLocks noGrp="1"/>
          </p:cNvSpPr>
          <p:nvPr>
            <p:ph type="body" sz="quarter" idx="10"/>
          </p:nvPr>
        </p:nvSpPr>
        <p:spPr>
          <a:xfrm>
            <a:off x="274638" y="1212850"/>
            <a:ext cx="11887200" cy="4185761"/>
          </a:xfrm>
        </p:spPr>
        <p:txBody>
          <a:bodyPr/>
          <a:lstStyle/>
          <a:p>
            <a:pPr marL="0" indent="0">
              <a:buNone/>
            </a:pPr>
            <a:r>
              <a:rPr lang="en-US" dirty="0">
                <a:gradFill>
                  <a:gsLst>
                    <a:gs pos="1250">
                      <a:schemeClr val="tx2"/>
                    </a:gs>
                    <a:gs pos="99000">
                      <a:schemeClr val="tx2"/>
                    </a:gs>
                  </a:gsLst>
                  <a:lin ang="5400000" scaled="0"/>
                </a:gradFill>
              </a:rPr>
              <a:t>Containers</a:t>
            </a:r>
          </a:p>
          <a:p>
            <a:pPr lvl="1"/>
            <a:r>
              <a:rPr lang="en-US" dirty="0"/>
              <a:t>Users decide in which containers blobs are placed.</a:t>
            </a:r>
          </a:p>
          <a:p>
            <a:pPr lvl="1"/>
            <a:r>
              <a:rPr lang="en-US" dirty="0"/>
              <a:t>The Storage service selects the volume with most available space for new containers.</a:t>
            </a:r>
          </a:p>
          <a:p>
            <a:pPr lvl="1"/>
            <a:endParaRPr lang="en-US" dirty="0"/>
          </a:p>
          <a:p>
            <a:pPr marL="0" indent="0">
              <a:buNone/>
            </a:pPr>
            <a:r>
              <a:rPr lang="en-US" dirty="0">
                <a:gradFill>
                  <a:gsLst>
                    <a:gs pos="1250">
                      <a:schemeClr val="tx2"/>
                    </a:gs>
                    <a:gs pos="99000">
                      <a:schemeClr val="tx2"/>
                    </a:gs>
                  </a:gsLst>
                  <a:lin ang="5400000" scaled="0"/>
                </a:gradFill>
              </a:rPr>
              <a:t>Disks</a:t>
            </a:r>
          </a:p>
          <a:p>
            <a:pPr lvl="1"/>
            <a:r>
              <a:rPr lang="en-US" dirty="0"/>
              <a:t>VMs can also have one or more data disks</a:t>
            </a:r>
          </a:p>
          <a:p>
            <a:pPr lvl="1"/>
            <a:r>
              <a:rPr lang="en-US" dirty="0"/>
              <a:t>OS and Data disks are stored as page blobs</a:t>
            </a:r>
          </a:p>
          <a:p>
            <a:pPr lvl="1"/>
            <a:r>
              <a:rPr lang="en-US" dirty="0"/>
              <a:t>place each disk into a separate container</a:t>
            </a:r>
          </a:p>
        </p:txBody>
      </p:sp>
      <p:sp>
        <p:nvSpPr>
          <p:cNvPr id="3" name="Title 2">
            <a:extLst>
              <a:ext uri="{FF2B5EF4-FFF2-40B4-BE49-F238E27FC236}">
                <a16:creationId xmlns:a16="http://schemas.microsoft.com/office/drawing/2014/main" id="{D844F0BE-0174-4F67-8DB3-2AFE6907A8C1}"/>
              </a:ext>
            </a:extLst>
          </p:cNvPr>
          <p:cNvSpPr>
            <a:spLocks noGrp="1"/>
          </p:cNvSpPr>
          <p:nvPr>
            <p:ph type="title"/>
          </p:nvPr>
        </p:nvSpPr>
        <p:spPr/>
        <p:txBody>
          <a:bodyPr/>
          <a:lstStyle/>
          <a:p>
            <a:r>
              <a:rPr lang="en-US" dirty="0"/>
              <a:t>VM disks – Admin view</a:t>
            </a:r>
          </a:p>
        </p:txBody>
      </p:sp>
    </p:spTree>
    <p:extLst>
      <p:ext uri="{BB962C8B-B14F-4D97-AF65-F5344CB8AC3E}">
        <p14:creationId xmlns:p14="http://schemas.microsoft.com/office/powerpoint/2010/main" val="26874576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I/O sharing</a:t>
            </a:r>
          </a:p>
        </p:txBody>
      </p:sp>
      <p:sp>
        <p:nvSpPr>
          <p:cNvPr id="4" name="Rectangle 3"/>
          <p:cNvSpPr/>
          <p:nvPr/>
        </p:nvSpPr>
        <p:spPr bwMode="auto">
          <a:xfrm>
            <a:off x="2388019" y="4180711"/>
            <a:ext cx="9776184" cy="2362200"/>
          </a:xfrm>
          <a:prstGeom prst="rect">
            <a:avLst/>
          </a:prstGeom>
          <a:solidFill>
            <a:srgbClr val="00B050"/>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Storage Infrastructure</a:t>
            </a:r>
          </a:p>
        </p:txBody>
      </p:sp>
      <p:sp>
        <p:nvSpPr>
          <p:cNvPr id="29" name="Rectangle 28"/>
          <p:cNvSpPr/>
          <p:nvPr/>
        </p:nvSpPr>
        <p:spPr bwMode="auto">
          <a:xfrm>
            <a:off x="2535941" y="4286386"/>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1</a:t>
            </a:r>
          </a:p>
        </p:txBody>
      </p:sp>
      <p:sp>
        <p:nvSpPr>
          <p:cNvPr id="142" name="Rectangle 141"/>
          <p:cNvSpPr/>
          <p:nvPr/>
        </p:nvSpPr>
        <p:spPr bwMode="auto">
          <a:xfrm>
            <a:off x="5622559" y="4286386"/>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2</a:t>
            </a:r>
          </a:p>
        </p:txBody>
      </p:sp>
      <p:sp>
        <p:nvSpPr>
          <p:cNvPr id="146" name="Rectangle 145"/>
          <p:cNvSpPr/>
          <p:nvPr/>
        </p:nvSpPr>
        <p:spPr bwMode="auto">
          <a:xfrm>
            <a:off x="9049850" y="4286386"/>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N</a:t>
            </a:r>
          </a:p>
        </p:txBody>
      </p:sp>
      <p:sp>
        <p:nvSpPr>
          <p:cNvPr id="50" name="Rectangle 49"/>
          <p:cNvSpPr/>
          <p:nvPr/>
        </p:nvSpPr>
        <p:spPr bwMode="auto">
          <a:xfrm>
            <a:off x="2662507" y="4383322"/>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51" name="Rectangle 50"/>
          <p:cNvSpPr/>
          <p:nvPr/>
        </p:nvSpPr>
        <p:spPr bwMode="auto">
          <a:xfrm>
            <a:off x="2856646" y="4477527"/>
            <a:ext cx="228600" cy="228600"/>
          </a:xfrm>
          <a:prstGeom prst="rect">
            <a:avLst/>
          </a:prstGeom>
          <a:solidFill>
            <a:schemeClr val="tx2">
              <a:lumMod val="20000"/>
              <a:lumOff val="80000"/>
            </a:schemeClr>
          </a:solidFill>
          <a:ln w="57150">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3138113" y="4477527"/>
            <a:ext cx="228600" cy="228600"/>
          </a:xfrm>
          <a:prstGeom prst="rect">
            <a:avLst/>
          </a:prstGeom>
          <a:solidFill>
            <a:schemeClr val="tx2">
              <a:lumMod val="20000"/>
              <a:lumOff val="80000"/>
            </a:schemeClr>
          </a:solidFill>
          <a:ln w="57150">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Rectangle 52"/>
          <p:cNvSpPr/>
          <p:nvPr/>
        </p:nvSpPr>
        <p:spPr bwMode="auto">
          <a:xfrm>
            <a:off x="2856646" y="4744722"/>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4" name="Group 53"/>
          <p:cNvGrpSpPr/>
          <p:nvPr/>
        </p:nvGrpSpPr>
        <p:grpSpPr>
          <a:xfrm>
            <a:off x="9191650" y="4383322"/>
            <a:ext cx="813723" cy="628595"/>
            <a:chOff x="3128173" y="2410470"/>
            <a:chExt cx="813723" cy="628595"/>
          </a:xfrm>
        </p:grpSpPr>
        <p:sp>
          <p:nvSpPr>
            <p:cNvPr id="55" name="Rectangle 54"/>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56" name="Rectangle 55"/>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56"/>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57"/>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9" name="Group 68"/>
          <p:cNvGrpSpPr/>
          <p:nvPr/>
        </p:nvGrpSpPr>
        <p:grpSpPr>
          <a:xfrm>
            <a:off x="11055097" y="4383320"/>
            <a:ext cx="813723" cy="628595"/>
            <a:chOff x="3128173" y="2410470"/>
            <a:chExt cx="813723" cy="628595"/>
          </a:xfrm>
        </p:grpSpPr>
        <p:sp>
          <p:nvSpPr>
            <p:cNvPr id="70" name="Rectangle 69"/>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71" name="Rectangle 70"/>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71"/>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72"/>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07" name="Group 106"/>
          <p:cNvGrpSpPr/>
          <p:nvPr/>
        </p:nvGrpSpPr>
        <p:grpSpPr>
          <a:xfrm>
            <a:off x="5759968" y="4383322"/>
            <a:ext cx="813723" cy="628595"/>
            <a:chOff x="3128173" y="2410470"/>
            <a:chExt cx="813723" cy="628595"/>
          </a:xfrm>
          <a:solidFill>
            <a:srgbClr val="FF8C00"/>
          </a:solidFill>
        </p:grpSpPr>
        <p:sp>
          <p:nvSpPr>
            <p:cNvPr id="108" name="Rectangle 10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09" name="Rectangle 108"/>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0" name="Rectangle 109"/>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1" name="Rectangle 110"/>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27" name="Group 126"/>
          <p:cNvGrpSpPr/>
          <p:nvPr/>
        </p:nvGrpSpPr>
        <p:grpSpPr>
          <a:xfrm>
            <a:off x="6705557" y="4383322"/>
            <a:ext cx="813723" cy="628595"/>
            <a:chOff x="3128173" y="2410470"/>
            <a:chExt cx="813723" cy="628595"/>
          </a:xfrm>
          <a:solidFill>
            <a:srgbClr val="FF8C00"/>
          </a:solidFill>
        </p:grpSpPr>
        <p:sp>
          <p:nvSpPr>
            <p:cNvPr id="128" name="Rectangle 12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29" name="Rectangle 128"/>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Rectangle 129"/>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Rectangle 130"/>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32" name="Group 131"/>
          <p:cNvGrpSpPr/>
          <p:nvPr/>
        </p:nvGrpSpPr>
        <p:grpSpPr>
          <a:xfrm>
            <a:off x="10114890" y="4383322"/>
            <a:ext cx="813723" cy="628595"/>
            <a:chOff x="3128173" y="2410470"/>
            <a:chExt cx="813723" cy="628595"/>
          </a:xfrm>
          <a:solidFill>
            <a:srgbClr val="FF8C00"/>
          </a:solidFill>
        </p:grpSpPr>
        <p:sp>
          <p:nvSpPr>
            <p:cNvPr id="133" name="Rectangle 132"/>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34" name="Rectangle 133"/>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Rectangle 134"/>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Rectangle 135"/>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37" name="Group 136"/>
          <p:cNvGrpSpPr/>
          <p:nvPr/>
        </p:nvGrpSpPr>
        <p:grpSpPr>
          <a:xfrm>
            <a:off x="3585747" y="4383322"/>
            <a:ext cx="813723" cy="628595"/>
            <a:chOff x="3128173" y="2410470"/>
            <a:chExt cx="813723" cy="628595"/>
          </a:xfrm>
          <a:solidFill>
            <a:srgbClr val="7030A0"/>
          </a:solidFill>
        </p:grpSpPr>
        <p:sp>
          <p:nvSpPr>
            <p:cNvPr id="138" name="Rectangle 13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39" name="Rectangle 138"/>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Rectangle 15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Rectangle 15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1" name="Group 160"/>
          <p:cNvGrpSpPr/>
          <p:nvPr/>
        </p:nvGrpSpPr>
        <p:grpSpPr>
          <a:xfrm>
            <a:off x="7661080" y="4383322"/>
            <a:ext cx="813723" cy="628595"/>
            <a:chOff x="3128173" y="2410470"/>
            <a:chExt cx="813723" cy="628595"/>
          </a:xfrm>
          <a:solidFill>
            <a:srgbClr val="7030A0"/>
          </a:solidFill>
        </p:grpSpPr>
        <p:sp>
          <p:nvSpPr>
            <p:cNvPr id="162" name="Rectangle 16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63" name="Rectangle 16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Rectangle 16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Rectangle 16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6" name="Group 165"/>
          <p:cNvGrpSpPr/>
          <p:nvPr/>
        </p:nvGrpSpPr>
        <p:grpSpPr>
          <a:xfrm>
            <a:off x="4568442" y="4383322"/>
            <a:ext cx="813723" cy="628595"/>
            <a:chOff x="3128173" y="2410470"/>
            <a:chExt cx="813723" cy="628595"/>
          </a:xfrm>
          <a:solidFill>
            <a:srgbClr val="7030A0"/>
          </a:solidFill>
        </p:grpSpPr>
        <p:sp>
          <p:nvSpPr>
            <p:cNvPr id="167" name="Rectangle 166"/>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68" name="Rectangle 167"/>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Rectangle 16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Rectangle 16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115" name="TextBox 114"/>
          <p:cNvSpPr txBox="1"/>
          <p:nvPr/>
        </p:nvSpPr>
        <p:spPr>
          <a:xfrm>
            <a:off x="457207" y="4808741"/>
            <a:ext cx="1277850" cy="544765"/>
          </a:xfrm>
          <a:prstGeom prst="rect">
            <a:avLst/>
          </a:prstGeom>
          <a:noFill/>
        </p:spPr>
        <p:txBody>
          <a:bodyPr wrap="non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Directory</a:t>
            </a:r>
          </a:p>
        </p:txBody>
      </p:sp>
      <p:cxnSp>
        <p:nvCxnSpPr>
          <p:cNvPr id="116" name="Straight Arrow Connector 115"/>
          <p:cNvCxnSpPr>
            <a:stCxn id="115" idx="3"/>
            <a:endCxn id="50" idx="1"/>
          </p:cNvCxnSpPr>
          <p:nvPr/>
        </p:nvCxnSpPr>
        <p:spPr>
          <a:xfrm flipV="1">
            <a:off x="1735057" y="4697620"/>
            <a:ext cx="927450" cy="3835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118" idx="3"/>
            <a:endCxn id="51" idx="1"/>
          </p:cNvCxnSpPr>
          <p:nvPr/>
        </p:nvCxnSpPr>
        <p:spPr>
          <a:xfrm>
            <a:off x="1735057" y="4148365"/>
            <a:ext cx="1121589" cy="4434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458457" y="3875982"/>
            <a:ext cx="1276600" cy="5447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VHD File</a:t>
            </a:r>
          </a:p>
        </p:txBody>
      </p:sp>
      <p:sp>
        <p:nvSpPr>
          <p:cNvPr id="5" name="TextBox 4"/>
          <p:cNvSpPr txBox="1"/>
          <p:nvPr/>
        </p:nvSpPr>
        <p:spPr>
          <a:xfrm>
            <a:off x="8492423" y="4744720"/>
            <a:ext cx="656270"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a:ln>
                  <a:noFill/>
                </a:ln>
                <a:solidFill>
                  <a:srgbClr val="FFFFFF">
                    <a:lumMod val="95000"/>
                  </a:srgbClr>
                </a:solidFill>
                <a:effectLst/>
                <a:uLnTx/>
                <a:uFillTx/>
                <a:latin typeface="Segoe UI Semilight"/>
                <a:ea typeface="+mn-ea"/>
                <a:cs typeface="+mn-cs"/>
              </a:rPr>
              <a:t>…</a:t>
            </a:r>
          </a:p>
        </p:txBody>
      </p:sp>
      <p:pic>
        <p:nvPicPr>
          <p:cNvPr id="8" name="Picture 7"/>
          <p:cNvPicPr>
            <a:picLocks noChangeAspect="1"/>
          </p:cNvPicPr>
          <p:nvPr/>
        </p:nvPicPr>
        <p:blipFill>
          <a:blip r:embed="rId3"/>
          <a:stretch>
            <a:fillRect/>
          </a:stretch>
        </p:blipFill>
        <p:spPr>
          <a:xfrm>
            <a:off x="2634658" y="2424634"/>
            <a:ext cx="704290" cy="704290"/>
          </a:xfrm>
          <a:prstGeom prst="rect">
            <a:avLst/>
          </a:prstGeom>
        </p:spPr>
      </p:pic>
      <p:pic>
        <p:nvPicPr>
          <p:cNvPr id="119" name="Picture 118"/>
          <p:cNvPicPr>
            <a:picLocks noChangeAspect="1"/>
          </p:cNvPicPr>
          <p:nvPr/>
        </p:nvPicPr>
        <p:blipFill>
          <a:blip r:embed="rId3"/>
          <a:stretch>
            <a:fillRect/>
          </a:stretch>
        </p:blipFill>
        <p:spPr>
          <a:xfrm>
            <a:off x="3557225" y="2424634"/>
            <a:ext cx="704290" cy="704290"/>
          </a:xfrm>
          <a:prstGeom prst="rect">
            <a:avLst/>
          </a:prstGeom>
        </p:spPr>
      </p:pic>
      <p:cxnSp>
        <p:nvCxnSpPr>
          <p:cNvPr id="11" name="Straight Connector 10"/>
          <p:cNvCxnSpPr>
            <a:stCxn id="8" idx="2"/>
            <a:endCxn id="51" idx="0"/>
          </p:cNvCxnSpPr>
          <p:nvPr/>
        </p:nvCxnSpPr>
        <p:spPr>
          <a:xfrm flipH="1">
            <a:off x="2970946" y="3128924"/>
            <a:ext cx="15857" cy="1348603"/>
          </a:xfrm>
          <a:prstGeom prst="line">
            <a:avLst/>
          </a:prstGeom>
          <a:ln w="57150">
            <a:headEnd type="none"/>
            <a:tailEnd type="none"/>
          </a:ln>
        </p:spPr>
        <p:style>
          <a:lnRef idx="2">
            <a:schemeClr val="accent1"/>
          </a:lnRef>
          <a:fillRef idx="0">
            <a:schemeClr val="accent1"/>
          </a:fillRef>
          <a:effectRef idx="1">
            <a:schemeClr val="accent1"/>
          </a:effectRef>
          <a:fontRef idx="minor">
            <a:schemeClr val="tx1"/>
          </a:fontRef>
        </p:style>
      </p:cxnSp>
      <p:pic>
        <p:nvPicPr>
          <p:cNvPr id="144" name="Picture 143"/>
          <p:cNvPicPr>
            <a:picLocks noChangeAspect="1"/>
          </p:cNvPicPr>
          <p:nvPr/>
        </p:nvPicPr>
        <p:blipFill>
          <a:blip r:embed="rId3"/>
          <a:stretch>
            <a:fillRect/>
          </a:stretch>
        </p:blipFill>
        <p:spPr>
          <a:xfrm>
            <a:off x="4544646" y="2424634"/>
            <a:ext cx="704290" cy="704290"/>
          </a:xfrm>
          <a:prstGeom prst="rect">
            <a:avLst/>
          </a:prstGeom>
        </p:spPr>
      </p:pic>
      <p:pic>
        <p:nvPicPr>
          <p:cNvPr id="147" name="Picture 146"/>
          <p:cNvPicPr>
            <a:picLocks noChangeAspect="1"/>
          </p:cNvPicPr>
          <p:nvPr/>
        </p:nvPicPr>
        <p:blipFill>
          <a:blip r:embed="rId3"/>
          <a:stretch>
            <a:fillRect/>
          </a:stretch>
        </p:blipFill>
        <p:spPr>
          <a:xfrm>
            <a:off x="5721263" y="2424634"/>
            <a:ext cx="704290" cy="704290"/>
          </a:xfrm>
          <a:prstGeom prst="rect">
            <a:avLst/>
          </a:prstGeom>
        </p:spPr>
      </p:pic>
      <p:cxnSp>
        <p:nvCxnSpPr>
          <p:cNvPr id="148" name="Straight Connector 147"/>
          <p:cNvCxnSpPr>
            <a:stCxn id="147" idx="2"/>
            <a:endCxn id="109" idx="0"/>
          </p:cNvCxnSpPr>
          <p:nvPr/>
        </p:nvCxnSpPr>
        <p:spPr>
          <a:xfrm flipH="1">
            <a:off x="6068407" y="3128924"/>
            <a:ext cx="5001" cy="1348603"/>
          </a:xfrm>
          <a:prstGeom prst="line">
            <a:avLst/>
          </a:prstGeom>
          <a:ln w="57150">
            <a:headEnd type="none"/>
            <a:tailEnd type="none"/>
          </a:ln>
        </p:spPr>
        <p:style>
          <a:lnRef idx="2">
            <a:schemeClr val="accent1"/>
          </a:lnRef>
          <a:fillRef idx="0">
            <a:schemeClr val="accent1"/>
          </a:fillRef>
          <a:effectRef idx="1">
            <a:schemeClr val="accent1"/>
          </a:effectRef>
          <a:fontRef idx="minor">
            <a:schemeClr val="tx1"/>
          </a:fontRef>
        </p:style>
      </p:cxnSp>
      <p:pic>
        <p:nvPicPr>
          <p:cNvPr id="149" name="Picture 148"/>
          <p:cNvPicPr>
            <a:picLocks noChangeAspect="1"/>
          </p:cNvPicPr>
          <p:nvPr/>
        </p:nvPicPr>
        <p:blipFill>
          <a:blip r:embed="rId3"/>
          <a:stretch>
            <a:fillRect/>
          </a:stretch>
        </p:blipFill>
        <p:spPr>
          <a:xfrm>
            <a:off x="6690773" y="2424634"/>
            <a:ext cx="704290" cy="704290"/>
          </a:xfrm>
          <a:prstGeom prst="rect">
            <a:avLst/>
          </a:prstGeom>
        </p:spPr>
      </p:pic>
      <p:cxnSp>
        <p:nvCxnSpPr>
          <p:cNvPr id="150" name="Straight Connector 149"/>
          <p:cNvCxnSpPr>
            <a:stCxn id="149" idx="2"/>
          </p:cNvCxnSpPr>
          <p:nvPr/>
        </p:nvCxnSpPr>
        <p:spPr>
          <a:xfrm flipH="1">
            <a:off x="7027734" y="3128924"/>
            <a:ext cx="15184" cy="1327428"/>
          </a:xfrm>
          <a:prstGeom prst="line">
            <a:avLst/>
          </a:prstGeom>
          <a:ln w="57150">
            <a:headEnd type="none"/>
            <a:tailEnd type="none"/>
          </a:ln>
        </p:spPr>
        <p:style>
          <a:lnRef idx="2">
            <a:schemeClr val="accent1"/>
          </a:lnRef>
          <a:fillRef idx="0">
            <a:schemeClr val="accent1"/>
          </a:fillRef>
          <a:effectRef idx="1">
            <a:schemeClr val="accent1"/>
          </a:effectRef>
          <a:fontRef idx="minor">
            <a:schemeClr val="tx1"/>
          </a:fontRef>
        </p:style>
      </p:cxnSp>
      <p:pic>
        <p:nvPicPr>
          <p:cNvPr id="151" name="Picture 150"/>
          <p:cNvPicPr>
            <a:picLocks noChangeAspect="1"/>
          </p:cNvPicPr>
          <p:nvPr/>
        </p:nvPicPr>
        <p:blipFill>
          <a:blip r:embed="rId3"/>
          <a:stretch>
            <a:fillRect/>
          </a:stretch>
        </p:blipFill>
        <p:spPr>
          <a:xfrm>
            <a:off x="7639151" y="2424634"/>
            <a:ext cx="704290" cy="704290"/>
          </a:xfrm>
          <a:prstGeom prst="rect">
            <a:avLst/>
          </a:prstGeom>
        </p:spPr>
      </p:pic>
      <p:pic>
        <p:nvPicPr>
          <p:cNvPr id="171" name="Picture 170"/>
          <p:cNvPicPr>
            <a:picLocks noChangeAspect="1"/>
          </p:cNvPicPr>
          <p:nvPr/>
        </p:nvPicPr>
        <p:blipFill>
          <a:blip r:embed="rId3"/>
          <a:stretch>
            <a:fillRect/>
          </a:stretch>
        </p:blipFill>
        <p:spPr>
          <a:xfrm>
            <a:off x="9110313" y="2430006"/>
            <a:ext cx="704290" cy="704290"/>
          </a:xfrm>
          <a:prstGeom prst="rect">
            <a:avLst/>
          </a:prstGeom>
        </p:spPr>
      </p:pic>
      <p:pic>
        <p:nvPicPr>
          <p:cNvPr id="173" name="Picture 172"/>
          <p:cNvPicPr>
            <a:picLocks noChangeAspect="1"/>
          </p:cNvPicPr>
          <p:nvPr/>
        </p:nvPicPr>
        <p:blipFill>
          <a:blip r:embed="rId3"/>
          <a:stretch>
            <a:fillRect/>
          </a:stretch>
        </p:blipFill>
        <p:spPr>
          <a:xfrm>
            <a:off x="10079823" y="2430006"/>
            <a:ext cx="704290" cy="704290"/>
          </a:xfrm>
          <a:prstGeom prst="rect">
            <a:avLst/>
          </a:prstGeom>
        </p:spPr>
      </p:pic>
      <p:cxnSp>
        <p:nvCxnSpPr>
          <p:cNvPr id="174" name="Straight Connector 173"/>
          <p:cNvCxnSpPr>
            <a:stCxn id="173" idx="2"/>
          </p:cNvCxnSpPr>
          <p:nvPr/>
        </p:nvCxnSpPr>
        <p:spPr>
          <a:xfrm flipH="1">
            <a:off x="10416784" y="3134296"/>
            <a:ext cx="15184" cy="1327428"/>
          </a:xfrm>
          <a:prstGeom prst="line">
            <a:avLst/>
          </a:prstGeom>
          <a:ln w="57150">
            <a:headEnd type="none"/>
            <a:tailEnd type="none"/>
          </a:ln>
        </p:spPr>
        <p:style>
          <a:lnRef idx="2">
            <a:schemeClr val="accent1"/>
          </a:lnRef>
          <a:fillRef idx="0">
            <a:schemeClr val="accent1"/>
          </a:fillRef>
          <a:effectRef idx="1">
            <a:schemeClr val="accent1"/>
          </a:effectRef>
          <a:fontRef idx="minor">
            <a:schemeClr val="tx1"/>
          </a:fontRef>
        </p:style>
      </p:cxnSp>
      <p:pic>
        <p:nvPicPr>
          <p:cNvPr id="175" name="Picture 174"/>
          <p:cNvPicPr>
            <a:picLocks noChangeAspect="1"/>
          </p:cNvPicPr>
          <p:nvPr/>
        </p:nvPicPr>
        <p:blipFill>
          <a:blip r:embed="rId3"/>
          <a:stretch>
            <a:fillRect/>
          </a:stretch>
        </p:blipFill>
        <p:spPr>
          <a:xfrm>
            <a:off x="11028201" y="2430006"/>
            <a:ext cx="704290" cy="704290"/>
          </a:xfrm>
          <a:prstGeom prst="rect">
            <a:avLst/>
          </a:prstGeom>
        </p:spPr>
      </p:pic>
      <p:cxnSp>
        <p:nvCxnSpPr>
          <p:cNvPr id="176" name="Straight Connector 175"/>
          <p:cNvCxnSpPr>
            <a:stCxn id="175" idx="2"/>
          </p:cNvCxnSpPr>
          <p:nvPr/>
        </p:nvCxnSpPr>
        <p:spPr>
          <a:xfrm flipH="1">
            <a:off x="11365162" y="3134296"/>
            <a:ext cx="15184" cy="1335816"/>
          </a:xfrm>
          <a:prstGeom prst="line">
            <a:avLst/>
          </a:prstGeom>
          <a:ln w="57150">
            <a:headEnd type="none"/>
            <a:tailEnd type="none"/>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bwMode="auto">
          <a:xfrm>
            <a:off x="3779886" y="3128924"/>
            <a:ext cx="281467" cy="12543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3" name="Straight Connector 22"/>
          <p:cNvCxnSpPr>
            <a:stCxn id="144" idx="2"/>
            <a:endCxn id="168" idx="0"/>
          </p:cNvCxnSpPr>
          <p:nvPr/>
        </p:nvCxnSpPr>
        <p:spPr>
          <a:xfrm flipH="1">
            <a:off x="4876881" y="3128924"/>
            <a:ext cx="19910" cy="1348603"/>
          </a:xfrm>
          <a:prstGeom prst="line">
            <a:avLst/>
          </a:prstGeom>
          <a:ln w="76200">
            <a:headEnd type="none"/>
            <a:tailEnd type="none"/>
          </a:ln>
        </p:spPr>
        <p:style>
          <a:lnRef idx="1">
            <a:schemeClr val="accent1"/>
          </a:lnRef>
          <a:fillRef idx="0">
            <a:schemeClr val="accent1"/>
          </a:fillRef>
          <a:effectRef idx="0">
            <a:schemeClr val="accent1"/>
          </a:effectRef>
          <a:fontRef idx="minor">
            <a:schemeClr val="tx1"/>
          </a:fontRef>
        </p:style>
      </p:cxnSp>
      <p:sp>
        <p:nvSpPr>
          <p:cNvPr id="177" name="Rectangle 176"/>
          <p:cNvSpPr/>
          <p:nvPr/>
        </p:nvSpPr>
        <p:spPr bwMode="auto">
          <a:xfrm>
            <a:off x="7763369" y="3135981"/>
            <a:ext cx="473956" cy="12543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8" name="Rectangle 177"/>
          <p:cNvSpPr/>
          <p:nvPr/>
        </p:nvSpPr>
        <p:spPr bwMode="auto">
          <a:xfrm>
            <a:off x="9334102" y="3135981"/>
            <a:ext cx="281467" cy="12543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993668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5"/>
          <p:cNvSpPr>
            <a:spLocks noGrp="1"/>
          </p:cNvSpPr>
          <p:nvPr>
            <p:ph type="title"/>
          </p:nvPr>
        </p:nvSpPr>
        <p:spPr>
          <a:xfrm>
            <a:off x="154251" y="113982"/>
            <a:ext cx="6948132" cy="1815051"/>
          </a:xfrm>
        </p:spPr>
        <p:txBody>
          <a:bodyPr/>
          <a:lstStyle/>
          <a:p>
            <a:r>
              <a:rPr lang="en-US" dirty="0">
                <a:gradFill>
                  <a:gsLst>
                    <a:gs pos="1250">
                      <a:schemeClr val="tx1"/>
                    </a:gs>
                    <a:gs pos="100000">
                      <a:schemeClr val="tx1"/>
                    </a:gs>
                  </a:gsLst>
                  <a:lin ang="5400000" scaled="0"/>
                </a:gradFill>
              </a:rPr>
              <a:t>VM disk from a marketplace </a:t>
            </a:r>
            <a:r>
              <a:rPr lang="en-US" dirty="0"/>
              <a:t>i</a:t>
            </a:r>
            <a:r>
              <a:rPr lang="en-US" dirty="0">
                <a:gradFill>
                  <a:gsLst>
                    <a:gs pos="1250">
                      <a:schemeClr val="tx1"/>
                    </a:gs>
                    <a:gs pos="100000">
                      <a:schemeClr val="tx1"/>
                    </a:gs>
                  </a:gsLst>
                  <a:lin ang="5400000" scaled="0"/>
                </a:gradFill>
              </a:rPr>
              <a:t>mage</a:t>
            </a:r>
          </a:p>
        </p:txBody>
      </p:sp>
      <p:sp>
        <p:nvSpPr>
          <p:cNvPr id="68" name="Rectangle 67"/>
          <p:cNvSpPr/>
          <p:nvPr/>
        </p:nvSpPr>
        <p:spPr bwMode="auto">
          <a:xfrm>
            <a:off x="641960" y="4531638"/>
            <a:ext cx="2300945" cy="92773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solidFill>
              <a:effectLst/>
              <a:uLnTx/>
              <a:uFillTx/>
              <a:latin typeface="Segoe UI"/>
              <a:ea typeface="+mn-ea"/>
              <a:cs typeface="+mn-cs"/>
            </a:endParaRPr>
          </a:p>
        </p:txBody>
      </p:sp>
      <p:pic>
        <p:nvPicPr>
          <p:cNvPr id="28" name="Picture 2" descr="C:\Users\mchad\AppData\Local\Microsoft\Windows\Temporary Internet Files\Content.IE5\3I6YPIR7\MC900433954[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998769" y="709025"/>
            <a:ext cx="605400" cy="651626"/>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9985121" y="1281808"/>
            <a:ext cx="12049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Tenant</a:t>
            </a:r>
          </a:p>
        </p:txBody>
      </p:sp>
      <p:sp>
        <p:nvSpPr>
          <p:cNvPr id="41" name="Round Diagonal Corner Rectangle 40"/>
          <p:cNvSpPr/>
          <p:nvPr/>
        </p:nvSpPr>
        <p:spPr>
          <a:xfrm>
            <a:off x="707606" y="4891247"/>
            <a:ext cx="1007262" cy="417656"/>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Segoe UI"/>
                <a:ea typeface="+mn-ea"/>
                <a:cs typeface="+mn-cs"/>
              </a:rPr>
              <a:t>New Blob  </a:t>
            </a:r>
            <a:r>
              <a:rPr kumimoji="0" lang="en-US" sz="1300" b="1" i="0" u="none" strike="noStrike" kern="0" cap="none" spc="0" normalizeH="0" baseline="0" noProof="0" dirty="0">
                <a:ln>
                  <a:noFill/>
                </a:ln>
                <a:solidFill>
                  <a:schemeClr val="bg1"/>
                </a:solidFill>
                <a:effectLst/>
                <a:uLnTx/>
                <a:uFillTx/>
                <a:latin typeface="Segoe UI"/>
                <a:ea typeface="+mn-ea"/>
                <a:cs typeface="+mn-cs"/>
              </a:rPr>
              <a:t>B1</a:t>
            </a:r>
          </a:p>
        </p:txBody>
      </p:sp>
      <p:grpSp>
        <p:nvGrpSpPr>
          <p:cNvPr id="7" name="Group 6"/>
          <p:cNvGrpSpPr/>
          <p:nvPr/>
        </p:nvGrpSpPr>
        <p:grpSpPr>
          <a:xfrm>
            <a:off x="7229131" y="463075"/>
            <a:ext cx="5207344" cy="535798"/>
            <a:chOff x="6950144" y="424975"/>
            <a:chExt cx="5207344" cy="535798"/>
          </a:xfrm>
        </p:grpSpPr>
        <p:sp>
          <p:nvSpPr>
            <p:cNvPr id="30" name="TextBox 29"/>
            <p:cNvSpPr txBox="1"/>
            <p:nvPr/>
          </p:nvSpPr>
          <p:spPr>
            <a:xfrm>
              <a:off x="7228631" y="424975"/>
              <a:ext cx="4928857" cy="338554"/>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Segoe UI"/>
                  <a:ea typeface="+mn-ea"/>
                  <a:cs typeface="+mn-cs"/>
                </a:rPr>
                <a:t>Create a new VM (from catalog image </a:t>
              </a:r>
              <a:r>
                <a:rPr kumimoji="0" lang="en-US" sz="1600" b="1" i="0" u="none" strike="noStrike" kern="0" cap="none" spc="0" normalizeH="0" baseline="0" noProof="0" dirty="0">
                  <a:ln>
                    <a:noFill/>
                  </a:ln>
                  <a:effectLst/>
                  <a:uLnTx/>
                  <a:uFillTx/>
                  <a:latin typeface="Segoe UI"/>
                  <a:ea typeface="+mn-ea"/>
                  <a:cs typeface="+mn-cs"/>
                </a:rPr>
                <a:t>K</a:t>
              </a:r>
              <a:r>
                <a:rPr kumimoji="0" lang="en-US" sz="1600" i="0" u="none" strike="noStrike" kern="0" cap="none" spc="0" normalizeH="0" baseline="0" noProof="0" dirty="0">
                  <a:ln>
                    <a:noFill/>
                  </a:ln>
                  <a:effectLst/>
                  <a:uLnTx/>
                  <a:uFillTx/>
                  <a:latin typeface="Segoe UI"/>
                  <a:ea typeface="+mn-ea"/>
                  <a:cs typeface="+mn-cs"/>
                </a:rPr>
                <a:t>)</a:t>
              </a:r>
              <a:r>
                <a:rPr kumimoji="0" lang="en-US" sz="1400" b="0" i="0" u="none" strike="noStrike" kern="0" cap="none" spc="0" normalizeH="0" baseline="0" noProof="0" dirty="0">
                  <a:ln>
                    <a:noFill/>
                  </a:ln>
                  <a:effectLst/>
                  <a:uLnTx/>
                  <a:uFillTx/>
                  <a:latin typeface="Segoe UI"/>
                  <a:ea typeface="+mn-ea"/>
                  <a:cs typeface="+mn-cs"/>
                </a:rPr>
                <a:t> into new Blob </a:t>
              </a:r>
              <a:r>
                <a:rPr kumimoji="0" lang="en-US" sz="1600" b="1" i="0" u="none" strike="noStrike" kern="0" cap="none" spc="0" normalizeH="0" baseline="0" noProof="0" dirty="0">
                  <a:ln>
                    <a:noFill/>
                  </a:ln>
                  <a:effectLst/>
                  <a:uLnTx/>
                  <a:uFillTx/>
                  <a:latin typeface="Segoe UI"/>
                  <a:ea typeface="+mn-ea"/>
                  <a:cs typeface="+mn-cs"/>
                </a:rPr>
                <a:t>B1</a:t>
              </a:r>
              <a:endParaRPr kumimoji="0" lang="en-US" sz="1400" b="0" i="0" u="none" strike="noStrike" kern="0" cap="none" spc="0" normalizeH="0" baseline="0" noProof="0" dirty="0">
                <a:ln>
                  <a:noFill/>
                </a:ln>
                <a:effectLst/>
                <a:uLnTx/>
                <a:uFillTx/>
                <a:latin typeface="Segoe UI"/>
                <a:ea typeface="+mn-ea"/>
                <a:cs typeface="+mn-cs"/>
              </a:endParaRPr>
            </a:p>
          </p:txBody>
        </p:sp>
        <p:sp>
          <p:nvSpPr>
            <p:cNvPr id="48" name="Oval 47"/>
            <p:cNvSpPr/>
            <p:nvPr/>
          </p:nvSpPr>
          <p:spPr bwMode="auto">
            <a:xfrm>
              <a:off x="6950144" y="630407"/>
              <a:ext cx="316062" cy="33036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rPr>
                <a:t>1</a:t>
              </a:r>
            </a:p>
          </p:txBody>
        </p:sp>
      </p:grpSp>
      <p:sp>
        <p:nvSpPr>
          <p:cNvPr id="69" name="TextBox 68"/>
          <p:cNvSpPr txBox="1"/>
          <p:nvPr/>
        </p:nvSpPr>
        <p:spPr>
          <a:xfrm>
            <a:off x="1211236" y="4464615"/>
            <a:ext cx="137931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Blob Store</a:t>
            </a:r>
          </a:p>
        </p:txBody>
      </p:sp>
      <p:sp>
        <p:nvSpPr>
          <p:cNvPr id="70" name="TextBox 69"/>
          <p:cNvSpPr txBox="1"/>
          <p:nvPr/>
        </p:nvSpPr>
        <p:spPr>
          <a:xfrm>
            <a:off x="6702196" y="6125694"/>
            <a:ext cx="1303929"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Hyper-V Host </a:t>
            </a:r>
          </a:p>
        </p:txBody>
      </p:sp>
      <p:sp>
        <p:nvSpPr>
          <p:cNvPr id="32" name="Arrow: Left 31"/>
          <p:cNvSpPr/>
          <p:nvPr/>
        </p:nvSpPr>
        <p:spPr bwMode="auto">
          <a:xfrm>
            <a:off x="1854213" y="4866333"/>
            <a:ext cx="1215981" cy="423474"/>
          </a:xfrm>
          <a:prstGeom prst="leftArrow">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solidFill>
              <a:effectLst/>
              <a:uLnTx/>
              <a:uFillTx/>
              <a:latin typeface="Segoe UI"/>
              <a:ea typeface="+mn-ea"/>
              <a:cs typeface="+mn-cs"/>
            </a:endParaRPr>
          </a:p>
        </p:txBody>
      </p:sp>
      <p:sp>
        <p:nvSpPr>
          <p:cNvPr id="47" name="TextBox 46"/>
          <p:cNvSpPr txBox="1"/>
          <p:nvPr/>
        </p:nvSpPr>
        <p:spPr>
          <a:xfrm>
            <a:off x="2062374" y="5513252"/>
            <a:ext cx="115824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SRP’s copy orchestration</a:t>
            </a:r>
          </a:p>
        </p:txBody>
      </p:sp>
      <p:sp>
        <p:nvSpPr>
          <p:cNvPr id="46" name="Freeform 10"/>
          <p:cNvSpPr>
            <a:spLocks/>
          </p:cNvSpPr>
          <p:nvPr/>
        </p:nvSpPr>
        <p:spPr bwMode="auto">
          <a:xfrm>
            <a:off x="2445548" y="4981448"/>
            <a:ext cx="292115" cy="334171"/>
          </a:xfrm>
          <a:custGeom>
            <a:avLst/>
            <a:gdLst>
              <a:gd name="T0" fmla="*/ 1404 w 1404"/>
              <a:gd name="T1" fmla="*/ 726 h 1450"/>
              <a:gd name="T2" fmla="*/ 1161 w 1404"/>
              <a:gd name="T3" fmla="*/ 631 h 1450"/>
              <a:gd name="T4" fmla="*/ 1338 w 1404"/>
              <a:gd name="T5" fmla="*/ 424 h 1450"/>
              <a:gd name="T6" fmla="*/ 1299 w 1404"/>
              <a:gd name="T7" fmla="*/ 348 h 1450"/>
              <a:gd name="T8" fmla="*/ 1045 w 1404"/>
              <a:gd name="T9" fmla="*/ 397 h 1450"/>
              <a:gd name="T10" fmla="*/ 1016 w 1404"/>
              <a:gd name="T11" fmla="*/ 367 h 1450"/>
              <a:gd name="T12" fmla="*/ 1073 w 1404"/>
              <a:gd name="T13" fmla="*/ 115 h 1450"/>
              <a:gd name="T14" fmla="*/ 999 w 1404"/>
              <a:gd name="T15" fmla="*/ 74 h 1450"/>
              <a:gd name="T16" fmla="*/ 819 w 1404"/>
              <a:gd name="T17" fmla="*/ 255 h 1450"/>
              <a:gd name="T18" fmla="*/ 779 w 1404"/>
              <a:gd name="T19" fmla="*/ 245 h 1450"/>
              <a:gd name="T20" fmla="*/ 720 w 1404"/>
              <a:gd name="T21" fmla="*/ 1 h 1450"/>
              <a:gd name="T22" fmla="*/ 677 w 1404"/>
              <a:gd name="T23" fmla="*/ 0 h 1450"/>
              <a:gd name="T24" fmla="*/ 635 w 1404"/>
              <a:gd name="T25" fmla="*/ 2 h 1450"/>
              <a:gd name="T26" fmla="*/ 577 w 1404"/>
              <a:gd name="T27" fmla="*/ 249 h 1450"/>
              <a:gd name="T28" fmla="*/ 538 w 1404"/>
              <a:gd name="T29" fmla="*/ 260 h 1450"/>
              <a:gd name="T30" fmla="*/ 342 w 1404"/>
              <a:gd name="T31" fmla="*/ 89 h 1450"/>
              <a:gd name="T32" fmla="*/ 270 w 1404"/>
              <a:gd name="T33" fmla="*/ 135 h 1450"/>
              <a:gd name="T34" fmla="*/ 345 w 1404"/>
              <a:gd name="T35" fmla="*/ 379 h 1450"/>
              <a:gd name="T36" fmla="*/ 102 w 1404"/>
              <a:gd name="T37" fmla="*/ 304 h 1450"/>
              <a:gd name="T38" fmla="*/ 57 w 1404"/>
              <a:gd name="T39" fmla="*/ 378 h 1450"/>
              <a:gd name="T40" fmla="*/ 224 w 1404"/>
              <a:gd name="T41" fmla="*/ 579 h 1450"/>
              <a:gd name="T42" fmla="*/ 406 w 1404"/>
              <a:gd name="T43" fmla="*/ 620 h 1450"/>
              <a:gd name="T44" fmla="*/ 469 w 1404"/>
              <a:gd name="T45" fmla="*/ 510 h 1450"/>
              <a:gd name="T46" fmla="*/ 568 w 1404"/>
              <a:gd name="T47" fmla="*/ 435 h 1450"/>
              <a:gd name="T48" fmla="*/ 693 w 1404"/>
              <a:gd name="T49" fmla="*/ 408 h 1450"/>
              <a:gd name="T50" fmla="*/ 839 w 1404"/>
              <a:gd name="T51" fmla="*/ 446 h 1450"/>
              <a:gd name="T52" fmla="*/ 946 w 1404"/>
              <a:gd name="T53" fmla="*/ 545 h 1450"/>
              <a:gd name="T54" fmla="*/ 996 w 1404"/>
              <a:gd name="T55" fmla="*/ 687 h 1450"/>
              <a:gd name="T56" fmla="*/ 973 w 1404"/>
              <a:gd name="T57" fmla="*/ 837 h 1450"/>
              <a:gd name="T58" fmla="*/ 887 w 1404"/>
              <a:gd name="T59" fmla="*/ 956 h 1450"/>
              <a:gd name="T60" fmla="*/ 755 w 1404"/>
              <a:gd name="T61" fmla="*/ 1021 h 1450"/>
              <a:gd name="T62" fmla="*/ 604 w 1404"/>
              <a:gd name="T63" fmla="*/ 1012 h 1450"/>
              <a:gd name="T64" fmla="*/ 479 w 1404"/>
              <a:gd name="T65" fmla="*/ 935 h 1450"/>
              <a:gd name="T66" fmla="*/ 403 w 1404"/>
              <a:gd name="T67" fmla="*/ 810 h 1450"/>
              <a:gd name="T68" fmla="*/ 391 w 1404"/>
              <a:gd name="T69" fmla="*/ 690 h 1450"/>
              <a:gd name="T70" fmla="*/ 5 w 1404"/>
              <a:gd name="T71" fmla="*/ 798 h 1450"/>
              <a:gd name="T72" fmla="*/ 228 w 1404"/>
              <a:gd name="T73" fmla="*/ 885 h 1450"/>
              <a:gd name="T74" fmla="*/ 65 w 1404"/>
              <a:gd name="T75" fmla="*/ 1089 h 1450"/>
              <a:gd name="T76" fmla="*/ 322 w 1404"/>
              <a:gd name="T77" fmla="*/ 1047 h 1450"/>
              <a:gd name="T78" fmla="*/ 350 w 1404"/>
              <a:gd name="T79" fmla="*/ 1077 h 1450"/>
              <a:gd name="T80" fmla="*/ 284 w 1404"/>
              <a:gd name="T81" fmla="*/ 1325 h 1450"/>
              <a:gd name="T82" fmla="*/ 357 w 1404"/>
              <a:gd name="T83" fmla="*/ 1370 h 1450"/>
              <a:gd name="T84" fmla="*/ 546 w 1404"/>
              <a:gd name="T85" fmla="*/ 1192 h 1450"/>
              <a:gd name="T86" fmla="*/ 585 w 1404"/>
              <a:gd name="T87" fmla="*/ 1203 h 1450"/>
              <a:gd name="T88" fmla="*/ 643 w 1404"/>
              <a:gd name="T89" fmla="*/ 1449 h 1450"/>
              <a:gd name="T90" fmla="*/ 685 w 1404"/>
              <a:gd name="T91" fmla="*/ 1450 h 1450"/>
              <a:gd name="T92" fmla="*/ 729 w 1404"/>
              <a:gd name="T93" fmla="*/ 1449 h 1450"/>
              <a:gd name="T94" fmla="*/ 787 w 1404"/>
              <a:gd name="T95" fmla="*/ 1203 h 1450"/>
              <a:gd name="T96" fmla="*/ 827 w 1404"/>
              <a:gd name="T97" fmla="*/ 1192 h 1450"/>
              <a:gd name="T98" fmla="*/ 1015 w 1404"/>
              <a:gd name="T99" fmla="*/ 1370 h 1450"/>
              <a:gd name="T100" fmla="*/ 1088 w 1404"/>
              <a:gd name="T101" fmla="*/ 1325 h 1450"/>
              <a:gd name="T102" fmla="*/ 1022 w 1404"/>
              <a:gd name="T103" fmla="*/ 1077 h 1450"/>
              <a:gd name="T104" fmla="*/ 1050 w 1404"/>
              <a:gd name="T105" fmla="*/ 1047 h 1450"/>
              <a:gd name="T106" fmla="*/ 1307 w 1404"/>
              <a:gd name="T107" fmla="*/ 1089 h 1450"/>
              <a:gd name="T108" fmla="*/ 1144 w 1404"/>
              <a:gd name="T109" fmla="*/ 885 h 1450"/>
              <a:gd name="T110" fmla="*/ 1401 w 1404"/>
              <a:gd name="T111" fmla="*/ 795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450">
                <a:moveTo>
                  <a:pt x="1401" y="795"/>
                </a:moveTo>
                <a:lnTo>
                  <a:pt x="1402" y="778"/>
                </a:lnTo>
                <a:lnTo>
                  <a:pt x="1403" y="760"/>
                </a:lnTo>
                <a:lnTo>
                  <a:pt x="1404" y="743"/>
                </a:lnTo>
                <a:lnTo>
                  <a:pt x="1404" y="726"/>
                </a:lnTo>
                <a:lnTo>
                  <a:pt x="1404" y="708"/>
                </a:lnTo>
                <a:lnTo>
                  <a:pt x="1403" y="691"/>
                </a:lnTo>
                <a:lnTo>
                  <a:pt x="1402" y="674"/>
                </a:lnTo>
                <a:lnTo>
                  <a:pt x="1401" y="657"/>
                </a:lnTo>
                <a:lnTo>
                  <a:pt x="1161" y="631"/>
                </a:lnTo>
                <a:lnTo>
                  <a:pt x="1158" y="615"/>
                </a:lnTo>
                <a:lnTo>
                  <a:pt x="1153" y="599"/>
                </a:lnTo>
                <a:lnTo>
                  <a:pt x="1148" y="583"/>
                </a:lnTo>
                <a:lnTo>
                  <a:pt x="1144" y="567"/>
                </a:lnTo>
                <a:lnTo>
                  <a:pt x="1338" y="424"/>
                </a:lnTo>
                <a:lnTo>
                  <a:pt x="1331" y="409"/>
                </a:lnTo>
                <a:lnTo>
                  <a:pt x="1323" y="393"/>
                </a:lnTo>
                <a:lnTo>
                  <a:pt x="1315" y="378"/>
                </a:lnTo>
                <a:lnTo>
                  <a:pt x="1307" y="363"/>
                </a:lnTo>
                <a:lnTo>
                  <a:pt x="1299" y="348"/>
                </a:lnTo>
                <a:lnTo>
                  <a:pt x="1290" y="333"/>
                </a:lnTo>
                <a:lnTo>
                  <a:pt x="1280" y="318"/>
                </a:lnTo>
                <a:lnTo>
                  <a:pt x="1270" y="304"/>
                </a:lnTo>
                <a:lnTo>
                  <a:pt x="1050" y="404"/>
                </a:lnTo>
                <a:lnTo>
                  <a:pt x="1045" y="397"/>
                </a:lnTo>
                <a:lnTo>
                  <a:pt x="1040" y="392"/>
                </a:lnTo>
                <a:lnTo>
                  <a:pt x="1034" y="386"/>
                </a:lnTo>
                <a:lnTo>
                  <a:pt x="1029" y="379"/>
                </a:lnTo>
                <a:lnTo>
                  <a:pt x="1022" y="373"/>
                </a:lnTo>
                <a:lnTo>
                  <a:pt x="1016" y="367"/>
                </a:lnTo>
                <a:lnTo>
                  <a:pt x="1010" y="363"/>
                </a:lnTo>
                <a:lnTo>
                  <a:pt x="1003" y="357"/>
                </a:lnTo>
                <a:lnTo>
                  <a:pt x="1102" y="135"/>
                </a:lnTo>
                <a:lnTo>
                  <a:pt x="1088" y="126"/>
                </a:lnTo>
                <a:lnTo>
                  <a:pt x="1073" y="115"/>
                </a:lnTo>
                <a:lnTo>
                  <a:pt x="1060" y="106"/>
                </a:lnTo>
                <a:lnTo>
                  <a:pt x="1045" y="98"/>
                </a:lnTo>
                <a:lnTo>
                  <a:pt x="1030" y="89"/>
                </a:lnTo>
                <a:lnTo>
                  <a:pt x="1015" y="81"/>
                </a:lnTo>
                <a:lnTo>
                  <a:pt x="999" y="74"/>
                </a:lnTo>
                <a:lnTo>
                  <a:pt x="984" y="66"/>
                </a:lnTo>
                <a:lnTo>
                  <a:pt x="843" y="263"/>
                </a:lnTo>
                <a:lnTo>
                  <a:pt x="835" y="260"/>
                </a:lnTo>
                <a:lnTo>
                  <a:pt x="827" y="258"/>
                </a:lnTo>
                <a:lnTo>
                  <a:pt x="819" y="255"/>
                </a:lnTo>
                <a:lnTo>
                  <a:pt x="811" y="252"/>
                </a:lnTo>
                <a:lnTo>
                  <a:pt x="803" y="250"/>
                </a:lnTo>
                <a:lnTo>
                  <a:pt x="795" y="249"/>
                </a:lnTo>
                <a:lnTo>
                  <a:pt x="787" y="246"/>
                </a:lnTo>
                <a:lnTo>
                  <a:pt x="779" y="245"/>
                </a:lnTo>
                <a:lnTo>
                  <a:pt x="755" y="3"/>
                </a:lnTo>
                <a:lnTo>
                  <a:pt x="746" y="2"/>
                </a:lnTo>
                <a:lnTo>
                  <a:pt x="737" y="2"/>
                </a:lnTo>
                <a:lnTo>
                  <a:pt x="729" y="1"/>
                </a:lnTo>
                <a:lnTo>
                  <a:pt x="720" y="1"/>
                </a:lnTo>
                <a:lnTo>
                  <a:pt x="712" y="0"/>
                </a:lnTo>
                <a:lnTo>
                  <a:pt x="703" y="0"/>
                </a:lnTo>
                <a:lnTo>
                  <a:pt x="695" y="0"/>
                </a:lnTo>
                <a:lnTo>
                  <a:pt x="685" y="0"/>
                </a:lnTo>
                <a:lnTo>
                  <a:pt x="677" y="0"/>
                </a:lnTo>
                <a:lnTo>
                  <a:pt x="668" y="0"/>
                </a:lnTo>
                <a:lnTo>
                  <a:pt x="660" y="0"/>
                </a:lnTo>
                <a:lnTo>
                  <a:pt x="652" y="1"/>
                </a:lnTo>
                <a:lnTo>
                  <a:pt x="643" y="1"/>
                </a:lnTo>
                <a:lnTo>
                  <a:pt x="635" y="2"/>
                </a:lnTo>
                <a:lnTo>
                  <a:pt x="627" y="2"/>
                </a:lnTo>
                <a:lnTo>
                  <a:pt x="619" y="3"/>
                </a:lnTo>
                <a:lnTo>
                  <a:pt x="593" y="245"/>
                </a:lnTo>
                <a:lnTo>
                  <a:pt x="585" y="246"/>
                </a:lnTo>
                <a:lnTo>
                  <a:pt x="577" y="249"/>
                </a:lnTo>
                <a:lnTo>
                  <a:pt x="569" y="250"/>
                </a:lnTo>
                <a:lnTo>
                  <a:pt x="561" y="252"/>
                </a:lnTo>
                <a:lnTo>
                  <a:pt x="553" y="255"/>
                </a:lnTo>
                <a:lnTo>
                  <a:pt x="546" y="258"/>
                </a:lnTo>
                <a:lnTo>
                  <a:pt x="538" y="260"/>
                </a:lnTo>
                <a:lnTo>
                  <a:pt x="530" y="263"/>
                </a:lnTo>
                <a:lnTo>
                  <a:pt x="388" y="66"/>
                </a:lnTo>
                <a:lnTo>
                  <a:pt x="373" y="74"/>
                </a:lnTo>
                <a:lnTo>
                  <a:pt x="357" y="81"/>
                </a:lnTo>
                <a:lnTo>
                  <a:pt x="342" y="89"/>
                </a:lnTo>
                <a:lnTo>
                  <a:pt x="327" y="98"/>
                </a:lnTo>
                <a:lnTo>
                  <a:pt x="312" y="106"/>
                </a:lnTo>
                <a:lnTo>
                  <a:pt x="298" y="115"/>
                </a:lnTo>
                <a:lnTo>
                  <a:pt x="284" y="126"/>
                </a:lnTo>
                <a:lnTo>
                  <a:pt x="270" y="135"/>
                </a:lnTo>
                <a:lnTo>
                  <a:pt x="369" y="357"/>
                </a:lnTo>
                <a:lnTo>
                  <a:pt x="362" y="363"/>
                </a:lnTo>
                <a:lnTo>
                  <a:pt x="356" y="367"/>
                </a:lnTo>
                <a:lnTo>
                  <a:pt x="350" y="373"/>
                </a:lnTo>
                <a:lnTo>
                  <a:pt x="345" y="379"/>
                </a:lnTo>
                <a:lnTo>
                  <a:pt x="339" y="386"/>
                </a:lnTo>
                <a:lnTo>
                  <a:pt x="333" y="392"/>
                </a:lnTo>
                <a:lnTo>
                  <a:pt x="327" y="397"/>
                </a:lnTo>
                <a:lnTo>
                  <a:pt x="322" y="404"/>
                </a:lnTo>
                <a:lnTo>
                  <a:pt x="102" y="304"/>
                </a:lnTo>
                <a:lnTo>
                  <a:pt x="92" y="318"/>
                </a:lnTo>
                <a:lnTo>
                  <a:pt x="82" y="333"/>
                </a:lnTo>
                <a:lnTo>
                  <a:pt x="73" y="348"/>
                </a:lnTo>
                <a:lnTo>
                  <a:pt x="65" y="363"/>
                </a:lnTo>
                <a:lnTo>
                  <a:pt x="57" y="378"/>
                </a:lnTo>
                <a:lnTo>
                  <a:pt x="49" y="393"/>
                </a:lnTo>
                <a:lnTo>
                  <a:pt x="41" y="409"/>
                </a:lnTo>
                <a:lnTo>
                  <a:pt x="34" y="424"/>
                </a:lnTo>
                <a:lnTo>
                  <a:pt x="228" y="567"/>
                </a:lnTo>
                <a:lnTo>
                  <a:pt x="224" y="579"/>
                </a:lnTo>
                <a:lnTo>
                  <a:pt x="220" y="592"/>
                </a:lnTo>
                <a:lnTo>
                  <a:pt x="217" y="606"/>
                </a:lnTo>
                <a:lnTo>
                  <a:pt x="214" y="619"/>
                </a:lnTo>
                <a:lnTo>
                  <a:pt x="399" y="645"/>
                </a:lnTo>
                <a:lnTo>
                  <a:pt x="406" y="620"/>
                </a:lnTo>
                <a:lnTo>
                  <a:pt x="415" y="596"/>
                </a:lnTo>
                <a:lnTo>
                  <a:pt x="425" y="572"/>
                </a:lnTo>
                <a:lnTo>
                  <a:pt x="438" y="551"/>
                </a:lnTo>
                <a:lnTo>
                  <a:pt x="453" y="530"/>
                </a:lnTo>
                <a:lnTo>
                  <a:pt x="469" y="510"/>
                </a:lnTo>
                <a:lnTo>
                  <a:pt x="486" y="492"/>
                </a:lnTo>
                <a:lnTo>
                  <a:pt x="505" y="476"/>
                </a:lnTo>
                <a:lnTo>
                  <a:pt x="524" y="461"/>
                </a:lnTo>
                <a:lnTo>
                  <a:pt x="546" y="447"/>
                </a:lnTo>
                <a:lnTo>
                  <a:pt x="568" y="435"/>
                </a:lnTo>
                <a:lnTo>
                  <a:pt x="592" y="426"/>
                </a:lnTo>
                <a:lnTo>
                  <a:pt x="616" y="418"/>
                </a:lnTo>
                <a:lnTo>
                  <a:pt x="642" y="412"/>
                </a:lnTo>
                <a:lnTo>
                  <a:pt x="667" y="409"/>
                </a:lnTo>
                <a:lnTo>
                  <a:pt x="693" y="408"/>
                </a:lnTo>
                <a:lnTo>
                  <a:pt x="725" y="409"/>
                </a:lnTo>
                <a:lnTo>
                  <a:pt x="755" y="414"/>
                </a:lnTo>
                <a:lnTo>
                  <a:pt x="784" y="422"/>
                </a:lnTo>
                <a:lnTo>
                  <a:pt x="812" y="432"/>
                </a:lnTo>
                <a:lnTo>
                  <a:pt x="839" y="446"/>
                </a:lnTo>
                <a:lnTo>
                  <a:pt x="864" y="461"/>
                </a:lnTo>
                <a:lnTo>
                  <a:pt x="887" y="479"/>
                </a:lnTo>
                <a:lnTo>
                  <a:pt x="909" y="499"/>
                </a:lnTo>
                <a:lnTo>
                  <a:pt x="928" y="521"/>
                </a:lnTo>
                <a:lnTo>
                  <a:pt x="946" y="545"/>
                </a:lnTo>
                <a:lnTo>
                  <a:pt x="961" y="570"/>
                </a:lnTo>
                <a:lnTo>
                  <a:pt x="973" y="598"/>
                </a:lnTo>
                <a:lnTo>
                  <a:pt x="984" y="625"/>
                </a:lnTo>
                <a:lnTo>
                  <a:pt x="992" y="655"/>
                </a:lnTo>
                <a:lnTo>
                  <a:pt x="996" y="687"/>
                </a:lnTo>
                <a:lnTo>
                  <a:pt x="997" y="718"/>
                </a:lnTo>
                <a:lnTo>
                  <a:pt x="996" y="749"/>
                </a:lnTo>
                <a:lnTo>
                  <a:pt x="992" y="780"/>
                </a:lnTo>
                <a:lnTo>
                  <a:pt x="984" y="810"/>
                </a:lnTo>
                <a:lnTo>
                  <a:pt x="973" y="837"/>
                </a:lnTo>
                <a:lnTo>
                  <a:pt x="961" y="865"/>
                </a:lnTo>
                <a:lnTo>
                  <a:pt x="946" y="890"/>
                </a:lnTo>
                <a:lnTo>
                  <a:pt x="928" y="913"/>
                </a:lnTo>
                <a:lnTo>
                  <a:pt x="909" y="935"/>
                </a:lnTo>
                <a:lnTo>
                  <a:pt x="887" y="956"/>
                </a:lnTo>
                <a:lnTo>
                  <a:pt x="864" y="973"/>
                </a:lnTo>
                <a:lnTo>
                  <a:pt x="839" y="989"/>
                </a:lnTo>
                <a:lnTo>
                  <a:pt x="812" y="1002"/>
                </a:lnTo>
                <a:lnTo>
                  <a:pt x="784" y="1012"/>
                </a:lnTo>
                <a:lnTo>
                  <a:pt x="755" y="1021"/>
                </a:lnTo>
                <a:lnTo>
                  <a:pt x="725" y="1025"/>
                </a:lnTo>
                <a:lnTo>
                  <a:pt x="693" y="1026"/>
                </a:lnTo>
                <a:lnTo>
                  <a:pt x="662" y="1025"/>
                </a:lnTo>
                <a:lnTo>
                  <a:pt x="632" y="1021"/>
                </a:lnTo>
                <a:lnTo>
                  <a:pt x="604" y="1012"/>
                </a:lnTo>
                <a:lnTo>
                  <a:pt x="576" y="1002"/>
                </a:lnTo>
                <a:lnTo>
                  <a:pt x="550" y="989"/>
                </a:lnTo>
                <a:lnTo>
                  <a:pt x="524" y="973"/>
                </a:lnTo>
                <a:lnTo>
                  <a:pt x="500" y="956"/>
                </a:lnTo>
                <a:lnTo>
                  <a:pt x="479" y="935"/>
                </a:lnTo>
                <a:lnTo>
                  <a:pt x="460" y="913"/>
                </a:lnTo>
                <a:lnTo>
                  <a:pt x="441" y="890"/>
                </a:lnTo>
                <a:lnTo>
                  <a:pt x="426" y="865"/>
                </a:lnTo>
                <a:lnTo>
                  <a:pt x="414" y="837"/>
                </a:lnTo>
                <a:lnTo>
                  <a:pt x="403" y="810"/>
                </a:lnTo>
                <a:lnTo>
                  <a:pt x="395" y="780"/>
                </a:lnTo>
                <a:lnTo>
                  <a:pt x="391" y="749"/>
                </a:lnTo>
                <a:lnTo>
                  <a:pt x="389" y="718"/>
                </a:lnTo>
                <a:lnTo>
                  <a:pt x="389" y="704"/>
                </a:lnTo>
                <a:lnTo>
                  <a:pt x="391" y="690"/>
                </a:lnTo>
                <a:lnTo>
                  <a:pt x="393" y="677"/>
                </a:lnTo>
                <a:lnTo>
                  <a:pt x="395" y="663"/>
                </a:lnTo>
                <a:lnTo>
                  <a:pt x="70" y="646"/>
                </a:lnTo>
                <a:lnTo>
                  <a:pt x="0" y="653"/>
                </a:lnTo>
                <a:lnTo>
                  <a:pt x="5" y="798"/>
                </a:lnTo>
                <a:lnTo>
                  <a:pt x="211" y="819"/>
                </a:lnTo>
                <a:lnTo>
                  <a:pt x="214" y="836"/>
                </a:lnTo>
                <a:lnTo>
                  <a:pt x="219" y="852"/>
                </a:lnTo>
                <a:lnTo>
                  <a:pt x="224" y="868"/>
                </a:lnTo>
                <a:lnTo>
                  <a:pt x="228" y="885"/>
                </a:lnTo>
                <a:lnTo>
                  <a:pt x="34" y="1026"/>
                </a:lnTo>
                <a:lnTo>
                  <a:pt x="41" y="1042"/>
                </a:lnTo>
                <a:lnTo>
                  <a:pt x="49" y="1057"/>
                </a:lnTo>
                <a:lnTo>
                  <a:pt x="57" y="1074"/>
                </a:lnTo>
                <a:lnTo>
                  <a:pt x="65" y="1089"/>
                </a:lnTo>
                <a:lnTo>
                  <a:pt x="73" y="1103"/>
                </a:lnTo>
                <a:lnTo>
                  <a:pt x="82" y="1117"/>
                </a:lnTo>
                <a:lnTo>
                  <a:pt x="92" y="1132"/>
                </a:lnTo>
                <a:lnTo>
                  <a:pt x="102" y="1146"/>
                </a:lnTo>
                <a:lnTo>
                  <a:pt x="322" y="1047"/>
                </a:lnTo>
                <a:lnTo>
                  <a:pt x="327" y="1054"/>
                </a:lnTo>
                <a:lnTo>
                  <a:pt x="333" y="1060"/>
                </a:lnTo>
                <a:lnTo>
                  <a:pt x="339" y="1065"/>
                </a:lnTo>
                <a:lnTo>
                  <a:pt x="345" y="1071"/>
                </a:lnTo>
                <a:lnTo>
                  <a:pt x="350" y="1077"/>
                </a:lnTo>
                <a:lnTo>
                  <a:pt x="356" y="1083"/>
                </a:lnTo>
                <a:lnTo>
                  <a:pt x="362" y="1089"/>
                </a:lnTo>
                <a:lnTo>
                  <a:pt x="369" y="1094"/>
                </a:lnTo>
                <a:lnTo>
                  <a:pt x="270" y="1315"/>
                </a:lnTo>
                <a:lnTo>
                  <a:pt x="284" y="1325"/>
                </a:lnTo>
                <a:lnTo>
                  <a:pt x="298" y="1335"/>
                </a:lnTo>
                <a:lnTo>
                  <a:pt x="312" y="1344"/>
                </a:lnTo>
                <a:lnTo>
                  <a:pt x="327" y="1352"/>
                </a:lnTo>
                <a:lnTo>
                  <a:pt x="342" y="1361"/>
                </a:lnTo>
                <a:lnTo>
                  <a:pt x="357" y="1370"/>
                </a:lnTo>
                <a:lnTo>
                  <a:pt x="373" y="1376"/>
                </a:lnTo>
                <a:lnTo>
                  <a:pt x="388" y="1385"/>
                </a:lnTo>
                <a:lnTo>
                  <a:pt x="530" y="1188"/>
                </a:lnTo>
                <a:lnTo>
                  <a:pt x="538" y="1190"/>
                </a:lnTo>
                <a:lnTo>
                  <a:pt x="546" y="1192"/>
                </a:lnTo>
                <a:lnTo>
                  <a:pt x="553" y="1194"/>
                </a:lnTo>
                <a:lnTo>
                  <a:pt x="561" y="1197"/>
                </a:lnTo>
                <a:lnTo>
                  <a:pt x="569" y="1199"/>
                </a:lnTo>
                <a:lnTo>
                  <a:pt x="577" y="1201"/>
                </a:lnTo>
                <a:lnTo>
                  <a:pt x="585" y="1203"/>
                </a:lnTo>
                <a:lnTo>
                  <a:pt x="593" y="1205"/>
                </a:lnTo>
                <a:lnTo>
                  <a:pt x="619" y="1447"/>
                </a:lnTo>
                <a:lnTo>
                  <a:pt x="627" y="1448"/>
                </a:lnTo>
                <a:lnTo>
                  <a:pt x="635" y="1448"/>
                </a:lnTo>
                <a:lnTo>
                  <a:pt x="643" y="1449"/>
                </a:lnTo>
                <a:lnTo>
                  <a:pt x="652" y="1449"/>
                </a:lnTo>
                <a:lnTo>
                  <a:pt x="660" y="1450"/>
                </a:lnTo>
                <a:lnTo>
                  <a:pt x="668" y="1450"/>
                </a:lnTo>
                <a:lnTo>
                  <a:pt x="677" y="1450"/>
                </a:lnTo>
                <a:lnTo>
                  <a:pt x="685" y="1450"/>
                </a:lnTo>
                <a:lnTo>
                  <a:pt x="695" y="1450"/>
                </a:lnTo>
                <a:lnTo>
                  <a:pt x="703" y="1450"/>
                </a:lnTo>
                <a:lnTo>
                  <a:pt x="712" y="1450"/>
                </a:lnTo>
                <a:lnTo>
                  <a:pt x="720" y="1449"/>
                </a:lnTo>
                <a:lnTo>
                  <a:pt x="729" y="1449"/>
                </a:lnTo>
                <a:lnTo>
                  <a:pt x="737" y="1448"/>
                </a:lnTo>
                <a:lnTo>
                  <a:pt x="746" y="1448"/>
                </a:lnTo>
                <a:lnTo>
                  <a:pt x="755" y="1447"/>
                </a:lnTo>
                <a:lnTo>
                  <a:pt x="779" y="1205"/>
                </a:lnTo>
                <a:lnTo>
                  <a:pt x="787" y="1203"/>
                </a:lnTo>
                <a:lnTo>
                  <a:pt x="795" y="1201"/>
                </a:lnTo>
                <a:lnTo>
                  <a:pt x="803" y="1199"/>
                </a:lnTo>
                <a:lnTo>
                  <a:pt x="811" y="1197"/>
                </a:lnTo>
                <a:lnTo>
                  <a:pt x="819" y="1194"/>
                </a:lnTo>
                <a:lnTo>
                  <a:pt x="827" y="1192"/>
                </a:lnTo>
                <a:lnTo>
                  <a:pt x="835" y="1190"/>
                </a:lnTo>
                <a:lnTo>
                  <a:pt x="843" y="1188"/>
                </a:lnTo>
                <a:lnTo>
                  <a:pt x="984" y="1385"/>
                </a:lnTo>
                <a:lnTo>
                  <a:pt x="999" y="1376"/>
                </a:lnTo>
                <a:lnTo>
                  <a:pt x="1015" y="1370"/>
                </a:lnTo>
                <a:lnTo>
                  <a:pt x="1030" y="1361"/>
                </a:lnTo>
                <a:lnTo>
                  <a:pt x="1045" y="1352"/>
                </a:lnTo>
                <a:lnTo>
                  <a:pt x="1060" y="1344"/>
                </a:lnTo>
                <a:lnTo>
                  <a:pt x="1073" y="1335"/>
                </a:lnTo>
                <a:lnTo>
                  <a:pt x="1088" y="1325"/>
                </a:lnTo>
                <a:lnTo>
                  <a:pt x="1102" y="1315"/>
                </a:lnTo>
                <a:lnTo>
                  <a:pt x="1003" y="1094"/>
                </a:lnTo>
                <a:lnTo>
                  <a:pt x="1010" y="1089"/>
                </a:lnTo>
                <a:lnTo>
                  <a:pt x="1016" y="1083"/>
                </a:lnTo>
                <a:lnTo>
                  <a:pt x="1022" y="1077"/>
                </a:lnTo>
                <a:lnTo>
                  <a:pt x="1029" y="1071"/>
                </a:lnTo>
                <a:lnTo>
                  <a:pt x="1034" y="1065"/>
                </a:lnTo>
                <a:lnTo>
                  <a:pt x="1040" y="1060"/>
                </a:lnTo>
                <a:lnTo>
                  <a:pt x="1045" y="1054"/>
                </a:lnTo>
                <a:lnTo>
                  <a:pt x="1050" y="1047"/>
                </a:lnTo>
                <a:lnTo>
                  <a:pt x="1270" y="1146"/>
                </a:lnTo>
                <a:lnTo>
                  <a:pt x="1280" y="1132"/>
                </a:lnTo>
                <a:lnTo>
                  <a:pt x="1290" y="1117"/>
                </a:lnTo>
                <a:lnTo>
                  <a:pt x="1299" y="1103"/>
                </a:lnTo>
                <a:lnTo>
                  <a:pt x="1307" y="1089"/>
                </a:lnTo>
                <a:lnTo>
                  <a:pt x="1316" y="1074"/>
                </a:lnTo>
                <a:lnTo>
                  <a:pt x="1325" y="1057"/>
                </a:lnTo>
                <a:lnTo>
                  <a:pt x="1331" y="1042"/>
                </a:lnTo>
                <a:lnTo>
                  <a:pt x="1340" y="1026"/>
                </a:lnTo>
                <a:lnTo>
                  <a:pt x="1144" y="885"/>
                </a:lnTo>
                <a:lnTo>
                  <a:pt x="1148" y="868"/>
                </a:lnTo>
                <a:lnTo>
                  <a:pt x="1153" y="852"/>
                </a:lnTo>
                <a:lnTo>
                  <a:pt x="1158" y="836"/>
                </a:lnTo>
                <a:lnTo>
                  <a:pt x="1161" y="819"/>
                </a:lnTo>
                <a:lnTo>
                  <a:pt x="1401" y="79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53" name="Group 52"/>
          <p:cNvGrpSpPr/>
          <p:nvPr/>
        </p:nvGrpSpPr>
        <p:grpSpPr>
          <a:xfrm>
            <a:off x="3526511" y="5526270"/>
            <a:ext cx="1092170" cy="599110"/>
            <a:chOff x="1226235" y="2201194"/>
            <a:chExt cx="1391734" cy="970851"/>
          </a:xfrm>
        </p:grpSpPr>
        <p:pic>
          <p:nvPicPr>
            <p:cNvPr id="54" name="Picture 4"/>
            <p:cNvPicPr>
              <a:picLocks noChangeAspect="1" noChangeArrowheads="1"/>
            </p:cNvPicPr>
            <p:nvPr/>
          </p:nvPicPr>
          <p:blipFill>
            <a:blip r:embed="rId4" cstate="screen">
              <a:biLevel thresh="50000"/>
              <a:extLst>
                <a:ext uri="{28A0092B-C50C-407E-A947-70E740481C1C}">
                  <a14:useLocalDpi xmlns:a14="http://schemas.microsoft.com/office/drawing/2010/main"/>
                </a:ext>
              </a:extLst>
            </a:blip>
            <a:srcRect/>
            <a:stretch>
              <a:fillRect/>
            </a:stretch>
          </p:blipFill>
          <p:spPr bwMode="auto">
            <a:xfrm>
              <a:off x="1227346" y="2201194"/>
              <a:ext cx="1005206" cy="69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TextBox 58"/>
            <p:cNvSpPr txBox="1"/>
            <p:nvPr/>
          </p:nvSpPr>
          <p:spPr>
            <a:xfrm>
              <a:off x="1226235" y="2897317"/>
              <a:ext cx="1391734" cy="27472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24" b="0" i="0" u="none" strike="noStrike" kern="0" cap="none" spc="-51" normalizeH="0" baseline="0" noProof="0">
                  <a:ln>
                    <a:noFill/>
                  </a:ln>
                  <a:effectLst/>
                  <a:uLnTx/>
                  <a:uFillTx/>
                  <a:latin typeface="Segoe UI"/>
                  <a:ea typeface="+mn-ea"/>
                  <a:cs typeface="+mn-cs"/>
                </a:rPr>
                <a:t>PIR File Share</a:t>
              </a:r>
              <a:endParaRPr kumimoji="0" lang="en-US" sz="2448" b="0" i="0" u="none" strike="noStrike" kern="0" cap="none" spc="-51" normalizeH="0" baseline="0" noProof="0">
                <a:ln>
                  <a:noFill/>
                </a:ln>
                <a:effectLst/>
                <a:uLnTx/>
                <a:uFillTx/>
                <a:latin typeface="Segoe UI"/>
                <a:ea typeface="+mn-ea"/>
                <a:cs typeface="+mn-cs"/>
              </a:endParaRPr>
            </a:p>
          </p:txBody>
        </p:sp>
      </p:grpSp>
      <p:sp>
        <p:nvSpPr>
          <p:cNvPr id="6" name="Freeform: Shape 5"/>
          <p:cNvSpPr/>
          <p:nvPr/>
        </p:nvSpPr>
        <p:spPr bwMode="auto">
          <a:xfrm>
            <a:off x="7759287" y="1092199"/>
            <a:ext cx="2221150" cy="2604715"/>
          </a:xfrm>
          <a:custGeom>
            <a:avLst/>
            <a:gdLst>
              <a:gd name="connsiteX0" fmla="*/ 2209800 w 2209800"/>
              <a:gd name="connsiteY0" fmla="*/ 0 h 2387600"/>
              <a:gd name="connsiteX1" fmla="*/ 0 w 2209800"/>
              <a:gd name="connsiteY1" fmla="*/ 12700 h 2387600"/>
              <a:gd name="connsiteX2" fmla="*/ 12700 w 2209800"/>
              <a:gd name="connsiteY2" fmla="*/ 1397000 h 2387600"/>
              <a:gd name="connsiteX3" fmla="*/ 2070100 w 2209800"/>
              <a:gd name="connsiteY3" fmla="*/ 1371600 h 2387600"/>
              <a:gd name="connsiteX4" fmla="*/ 2019300 w 2209800"/>
              <a:gd name="connsiteY4" fmla="*/ 2387600 h 2387600"/>
              <a:gd name="connsiteX0" fmla="*/ 2209800 w 2209800"/>
              <a:gd name="connsiteY0" fmla="*/ 0 h 2387600"/>
              <a:gd name="connsiteX1" fmla="*/ 0 w 2209800"/>
              <a:gd name="connsiteY1" fmla="*/ 12700 h 2387600"/>
              <a:gd name="connsiteX2" fmla="*/ 12700 w 2209800"/>
              <a:gd name="connsiteY2" fmla="*/ 1397000 h 2387600"/>
              <a:gd name="connsiteX3" fmla="*/ 2070100 w 2209800"/>
              <a:gd name="connsiteY3" fmla="*/ 1371600 h 2387600"/>
              <a:gd name="connsiteX4" fmla="*/ 2108752 w 2209800"/>
              <a:gd name="connsiteY4" fmla="*/ 2387600 h 2387600"/>
              <a:gd name="connsiteX0" fmla="*/ 2209800 w 2209800"/>
              <a:gd name="connsiteY0" fmla="*/ 0 h 2387600"/>
              <a:gd name="connsiteX1" fmla="*/ 0 w 2209800"/>
              <a:gd name="connsiteY1" fmla="*/ 12700 h 2387600"/>
              <a:gd name="connsiteX2" fmla="*/ 12700 w 2209800"/>
              <a:gd name="connsiteY2" fmla="*/ 1397000 h 2387600"/>
              <a:gd name="connsiteX3" fmla="*/ 2070100 w 2209800"/>
              <a:gd name="connsiteY3" fmla="*/ 1371600 h 2387600"/>
              <a:gd name="connsiteX4" fmla="*/ 2088874 w 2209800"/>
              <a:gd name="connsiteY4" fmla="*/ 2387600 h 238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0" h="2387600">
                <a:moveTo>
                  <a:pt x="2209800" y="0"/>
                </a:moveTo>
                <a:lnTo>
                  <a:pt x="0" y="12700"/>
                </a:lnTo>
                <a:lnTo>
                  <a:pt x="12700" y="1397000"/>
                </a:lnTo>
                <a:lnTo>
                  <a:pt x="2070100" y="1371600"/>
                </a:lnTo>
                <a:lnTo>
                  <a:pt x="2088874" y="2387600"/>
                </a:lnTo>
              </a:path>
            </a:pathLst>
          </a:custGeom>
          <a:noFill/>
          <a:ln w="38100">
            <a:solidFill>
              <a:schemeClr val="accent2"/>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latin typeface="Segoe UI"/>
              <a:ea typeface="+mn-ea"/>
              <a:cs typeface="+mn-cs"/>
            </a:endParaRPr>
          </a:p>
        </p:txBody>
      </p:sp>
      <p:sp>
        <p:nvSpPr>
          <p:cNvPr id="93" name="TextBox 92"/>
          <p:cNvSpPr txBox="1"/>
          <p:nvPr/>
        </p:nvSpPr>
        <p:spPr>
          <a:xfrm>
            <a:off x="8650863" y="3696914"/>
            <a:ext cx="3358694" cy="404628"/>
          </a:xfrm>
          <a:prstGeom prst="rect">
            <a:avLst/>
          </a:prstGeom>
          <a:solidFill>
            <a:schemeClr val="accent4"/>
          </a:solidFill>
          <a:effectLst/>
          <a:scene3d>
            <a:camera prst="orthographicFront">
              <a:rot lat="0" lon="0" rev="0"/>
            </a:camera>
            <a:lightRig rig="twoPt" dir="tl"/>
          </a:scene3d>
        </p:spPr>
        <p:style>
          <a:lnRef idx="0">
            <a:schemeClr val="accent6"/>
          </a:lnRef>
          <a:fillRef idx="3">
            <a:schemeClr val="accent6"/>
          </a:fillRef>
          <a:effectRef idx="3">
            <a:schemeClr val="accent6"/>
          </a:effectRef>
          <a:fontRef idx="minor">
            <a:schemeClr val="lt1"/>
          </a:fontRef>
        </p:style>
        <p:txBody>
          <a:bodyPr wrap="squar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a:ea typeface="+mn-ea"/>
                <a:cs typeface="+mn-cs"/>
              </a:rPr>
              <a:t>Compute Resource Provider</a:t>
            </a:r>
          </a:p>
        </p:txBody>
      </p:sp>
      <p:sp>
        <p:nvSpPr>
          <p:cNvPr id="92" name="TextBox 56"/>
          <p:cNvSpPr txBox="1"/>
          <p:nvPr/>
        </p:nvSpPr>
        <p:spPr>
          <a:xfrm>
            <a:off x="5428292" y="1281808"/>
            <a:ext cx="3766516" cy="518441"/>
          </a:xfrm>
          <a:prstGeom prst="rect">
            <a:avLst/>
          </a:prstGeom>
          <a:solidFill>
            <a:schemeClr val="accent1">
              <a:lumMod val="40000"/>
              <a:lumOff val="60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350" tIns="45676" rIns="91350" bIns="45676" numCol="1" rtlCol="0" anchor="ctr" anchorCtr="0" compatLnSpc="1">
            <a:prstTxWarp prst="textNoShape">
              <a:avLst/>
            </a:prstTxWarp>
          </a:bodyPr>
          <a:lstStyle>
            <a:defPPr>
              <a:defRPr lang="en-US"/>
            </a:defPPr>
            <a:lvl1pPr algn="ctr" defTabSz="913139" fontAlgn="base">
              <a:lnSpc>
                <a:spcPct val="90000"/>
              </a:lnSpc>
              <a:spcBef>
                <a:spcPct val="0"/>
              </a:spcBef>
              <a:spcAft>
                <a:spcPct val="0"/>
              </a:spcAft>
              <a:defRPr sz="1372" spc="-50">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139" rtl="0" eaLnBrk="1" fontAlgn="base" latinLnBrk="0" hangingPunct="1">
              <a:lnSpc>
                <a:spcPct val="90000"/>
              </a:lnSpc>
              <a:spcBef>
                <a:spcPct val="0"/>
              </a:spcBef>
              <a:spcAft>
                <a:spcPct val="0"/>
              </a:spcAft>
              <a:buClrTx/>
              <a:buSzTx/>
              <a:buFontTx/>
              <a:buNone/>
              <a:tabLst/>
              <a:defRPr/>
            </a:pPr>
            <a:r>
              <a:rPr kumimoji="0" lang="en-US" sz="1600" b="0" i="0" u="none" strike="noStrike" kern="0" cap="none" spc="-50" normalizeH="0" baseline="0" noProof="0" dirty="0">
                <a:ln>
                  <a:noFill/>
                </a:ln>
                <a:solidFill>
                  <a:schemeClr val="tx1"/>
                </a:solidFill>
                <a:effectLst/>
                <a:uLnTx/>
                <a:uFillTx/>
                <a:latin typeface="Segoe UI"/>
                <a:ea typeface="+mn-ea"/>
                <a:cs typeface="+mn-cs"/>
              </a:rPr>
              <a:t>Microsoft Azure Stack Hub Portal</a:t>
            </a:r>
          </a:p>
        </p:txBody>
      </p:sp>
      <p:sp>
        <p:nvSpPr>
          <p:cNvPr id="94" name="TextBox 93"/>
          <p:cNvSpPr txBox="1"/>
          <p:nvPr/>
        </p:nvSpPr>
        <p:spPr>
          <a:xfrm>
            <a:off x="5428292" y="1996495"/>
            <a:ext cx="3796354" cy="517065"/>
          </a:xfrm>
          <a:prstGeom prst="rect">
            <a:avLst/>
          </a:prstGeom>
          <a:solidFill>
            <a:schemeClr val="tx1">
              <a:lumMod val="75000"/>
            </a:schemeClr>
          </a:solidFill>
        </p:spPr>
        <p:style>
          <a:lnRef idx="0">
            <a:schemeClr val="accent6"/>
          </a:lnRef>
          <a:fillRef idx="3">
            <a:schemeClr val="accent6"/>
          </a:fillRef>
          <a:effectRef idx="3">
            <a:schemeClr val="accent6"/>
          </a:effectRef>
          <a:fontRef idx="minor">
            <a:schemeClr val="lt1"/>
          </a:fontRef>
        </p:style>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a:ea typeface="+mn-ea"/>
                <a:cs typeface="+mn-cs"/>
              </a:rPr>
              <a:t>Azure Resource Manager</a:t>
            </a:r>
          </a:p>
        </p:txBody>
      </p:sp>
      <p:sp>
        <p:nvSpPr>
          <p:cNvPr id="95" name="TextBox 94"/>
          <p:cNvSpPr txBox="1"/>
          <p:nvPr/>
        </p:nvSpPr>
        <p:spPr>
          <a:xfrm>
            <a:off x="3234770" y="3696914"/>
            <a:ext cx="3135016" cy="404628"/>
          </a:xfrm>
          <a:prstGeom prst="rect">
            <a:avLst/>
          </a:prstGeom>
          <a:solidFill>
            <a:schemeClr val="accent6">
              <a:lumMod val="50000"/>
            </a:schemeClr>
          </a:solidFill>
          <a:ln>
            <a:noFill/>
          </a:ln>
          <a:effectLst/>
          <a:scene3d>
            <a:camera prst="orthographicFront">
              <a:rot lat="0" lon="0" rev="0"/>
            </a:camera>
            <a:lightRig rig="twoPt" dir="tl"/>
          </a:scene3d>
          <a:sp3d prstMaterial="flat"/>
        </p:spPr>
        <p:style>
          <a:lnRef idx="0">
            <a:schemeClr val="accent6"/>
          </a:lnRef>
          <a:fillRef idx="3">
            <a:schemeClr val="accent6"/>
          </a:fillRef>
          <a:effectRef idx="3">
            <a:schemeClr val="accent6"/>
          </a:effectRef>
          <a:fontRef idx="minor">
            <a:schemeClr val="lt1"/>
          </a:fontRef>
        </p:style>
        <p:txBody>
          <a:bodyPr wrap="squar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i="0" u="none" strike="noStrike" kern="0" normalizeH="0" baseline="0" noProof="0" dirty="0">
                <a:solidFill>
                  <a:schemeClr val="bg1"/>
                </a:solidFill>
                <a:uLnTx/>
                <a:uFillTx/>
                <a:latin typeface="Segoe UI"/>
                <a:ea typeface="+mn-ea"/>
                <a:cs typeface="+mn-cs"/>
              </a:rPr>
              <a:t>Storage Resource Provider</a:t>
            </a:r>
          </a:p>
        </p:txBody>
      </p:sp>
      <p:sp>
        <p:nvSpPr>
          <p:cNvPr id="96" name="Rounded Rectangle 196"/>
          <p:cNvSpPr/>
          <p:nvPr/>
        </p:nvSpPr>
        <p:spPr bwMode="auto">
          <a:xfrm>
            <a:off x="630529" y="3652695"/>
            <a:ext cx="2353104" cy="84850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32681"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a:ea typeface="+mn-ea"/>
                <a:cs typeface="+mn-cs"/>
              </a:rPr>
              <a:t>Azure-consistent Blob Service</a:t>
            </a:r>
          </a:p>
        </p:txBody>
      </p:sp>
      <p:grpSp>
        <p:nvGrpSpPr>
          <p:cNvPr id="97" name="Group 96"/>
          <p:cNvGrpSpPr/>
          <p:nvPr/>
        </p:nvGrpSpPr>
        <p:grpSpPr>
          <a:xfrm>
            <a:off x="520972" y="5523745"/>
            <a:ext cx="1120817" cy="650632"/>
            <a:chOff x="639289" y="2201194"/>
            <a:chExt cx="1593263" cy="931986"/>
          </a:xfrm>
        </p:grpSpPr>
        <p:pic>
          <p:nvPicPr>
            <p:cNvPr id="98" name="Picture 4"/>
            <p:cNvPicPr>
              <a:picLocks noChangeAspect="1" noChangeArrowheads="1"/>
            </p:cNvPicPr>
            <p:nvPr/>
          </p:nvPicPr>
          <p:blipFill>
            <a:blip r:embed="rId4" cstate="screen">
              <a:biLevel thresh="50000"/>
              <a:extLst>
                <a:ext uri="{28A0092B-C50C-407E-A947-70E740481C1C}">
                  <a14:useLocalDpi xmlns:a14="http://schemas.microsoft.com/office/drawing/2010/main"/>
                </a:ext>
              </a:extLst>
            </a:blip>
            <a:srcRect/>
            <a:stretch>
              <a:fillRect/>
            </a:stretch>
          </p:blipFill>
          <p:spPr bwMode="auto">
            <a:xfrm>
              <a:off x="1227346" y="2201194"/>
              <a:ext cx="1005206" cy="69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TextBox 98"/>
            <p:cNvSpPr txBox="1"/>
            <p:nvPr/>
          </p:nvSpPr>
          <p:spPr>
            <a:xfrm>
              <a:off x="639289" y="2890334"/>
              <a:ext cx="1560421" cy="242846"/>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24" b="0" i="0" u="none" strike="noStrike" kern="0" cap="none" spc="-51" normalizeH="0" baseline="0" noProof="0">
                  <a:ln>
                    <a:noFill/>
                  </a:ln>
                  <a:effectLst/>
                  <a:uLnTx/>
                  <a:uFillTx/>
                  <a:latin typeface="Segoe UI"/>
                  <a:ea typeface="+mn-ea"/>
                  <a:cs typeface="+mn-cs"/>
                </a:rPr>
                <a:t>File Share</a:t>
              </a:r>
              <a:endParaRPr kumimoji="0" lang="en-US" sz="2448" b="0" i="0" u="none" strike="noStrike" kern="0" cap="none" spc="-51" normalizeH="0" baseline="0" noProof="0">
                <a:ln>
                  <a:noFill/>
                </a:ln>
                <a:effectLst/>
                <a:uLnTx/>
                <a:uFillTx/>
                <a:latin typeface="Segoe UI"/>
                <a:ea typeface="+mn-ea"/>
                <a:cs typeface="+mn-cs"/>
              </a:endParaRPr>
            </a:p>
          </p:txBody>
        </p:sp>
      </p:grpSp>
      <p:sp>
        <p:nvSpPr>
          <p:cNvPr id="100" name="Freeform 128"/>
          <p:cNvSpPr>
            <a:spLocks noChangeAspect="1" noEditPoints="1"/>
          </p:cNvSpPr>
          <p:nvPr/>
        </p:nvSpPr>
        <p:spPr bwMode="auto">
          <a:xfrm>
            <a:off x="7027528" y="4779620"/>
            <a:ext cx="550215" cy="1377765"/>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chemeClr val="tx1"/>
          </a:solidFill>
          <a:ln>
            <a:solidFill>
              <a:srgbClr val="002060"/>
            </a:solidFill>
          </a:ln>
        </p:spPr>
        <p:txBody>
          <a:bodyPr vert="horz" wrap="square" lIns="89629" tIns="44815" rIns="89629" bIns="4481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cxnSp>
        <p:nvCxnSpPr>
          <p:cNvPr id="101" name="Straight Arrow Connector 79"/>
          <p:cNvCxnSpPr>
            <a:cxnSpLocks/>
            <a:stCxn id="100" idx="2"/>
            <a:endCxn id="41" idx="1"/>
          </p:cNvCxnSpPr>
          <p:nvPr/>
        </p:nvCxnSpPr>
        <p:spPr>
          <a:xfrm flipH="1" flipV="1">
            <a:off x="1211237" y="5308903"/>
            <a:ext cx="5924176" cy="101656"/>
          </a:xfrm>
          <a:prstGeom prst="bentConnector4">
            <a:avLst>
              <a:gd name="adj1" fmla="val 10150"/>
              <a:gd name="adj2" fmla="val -959536"/>
            </a:avLst>
          </a:prstGeom>
          <a:noFill/>
          <a:ln w="38100">
            <a:solidFill>
              <a:schemeClr val="accent5"/>
            </a:solidFill>
            <a:prstDash val="lg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pic>
        <p:nvPicPr>
          <p:cNvPr id="1026" name="Picture 2" descr="https://tse1.mm.bing.net/th?&amp;id=OIP.M9ebb8ce208ce62728a0b1e5094adc0f7H0&amp;w=300&amp;h=225&amp;c=0&amp;pid=1.9&amp;rs=0&amp;p=0&amp;r=0"/>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284398" y="4836332"/>
            <a:ext cx="664613" cy="49846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a:xfrm>
            <a:off x="3299219" y="5241282"/>
            <a:ext cx="134363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Catalog image </a:t>
            </a:r>
            <a:r>
              <a:rPr kumimoji="0" lang="en-US" sz="1600" b="1" i="0" u="none" strike="noStrike" kern="0" cap="none" spc="0" normalizeH="0" baseline="0" noProof="0">
                <a:ln>
                  <a:noFill/>
                </a:ln>
                <a:effectLst/>
                <a:uLnTx/>
                <a:uFillTx/>
                <a:latin typeface="Segoe UI"/>
                <a:ea typeface="+mn-ea"/>
                <a:cs typeface="+mn-cs"/>
              </a:rPr>
              <a:t>K</a:t>
            </a:r>
            <a:endParaRPr kumimoji="0" lang="en-US" sz="1600" b="0" i="0" u="none" strike="noStrike" kern="0" cap="none" spc="0" normalizeH="0" baseline="0" noProof="0">
              <a:ln>
                <a:noFill/>
              </a:ln>
              <a:effectLst/>
              <a:uLnTx/>
              <a:uFillTx/>
              <a:latin typeface="Segoe UI"/>
              <a:ea typeface="+mn-ea"/>
              <a:cs typeface="+mn-cs"/>
            </a:endParaRPr>
          </a:p>
        </p:txBody>
      </p:sp>
      <p:pic>
        <p:nvPicPr>
          <p:cNvPr id="1028" name="Picture 4" descr="Image result for Linux Server Icon"/>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352891" y="4898175"/>
            <a:ext cx="556581" cy="3710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4" name="Arrow: Left-Right 103"/>
          <p:cNvSpPr/>
          <p:nvPr/>
        </p:nvSpPr>
        <p:spPr bwMode="auto">
          <a:xfrm>
            <a:off x="6521594" y="3542395"/>
            <a:ext cx="2047199" cy="713667"/>
          </a:xfrm>
          <a:prstGeom prst="leftRightArrow">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solidFill>
              <a:effectLst/>
              <a:uLnTx/>
              <a:uFillTx/>
              <a:latin typeface="Segoe UI"/>
              <a:ea typeface="+mn-ea"/>
              <a:cs typeface="+mn-cs"/>
            </a:endParaRPr>
          </a:p>
        </p:txBody>
      </p:sp>
      <p:grpSp>
        <p:nvGrpSpPr>
          <p:cNvPr id="8" name="Group 7"/>
          <p:cNvGrpSpPr/>
          <p:nvPr/>
        </p:nvGrpSpPr>
        <p:grpSpPr>
          <a:xfrm>
            <a:off x="2149548" y="6373237"/>
            <a:ext cx="3575582" cy="489365"/>
            <a:chOff x="1870561" y="6335137"/>
            <a:chExt cx="3497188" cy="489365"/>
          </a:xfrm>
        </p:grpSpPr>
        <p:sp>
          <p:nvSpPr>
            <p:cNvPr id="71" name="TextBox 70"/>
            <p:cNvSpPr txBox="1"/>
            <p:nvPr/>
          </p:nvSpPr>
          <p:spPr>
            <a:xfrm>
              <a:off x="2068808" y="6335137"/>
              <a:ext cx="3298941"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Hyper-V  VHD access over SMB</a:t>
              </a:r>
            </a:p>
          </p:txBody>
        </p:sp>
        <p:sp>
          <p:nvSpPr>
            <p:cNvPr id="107" name="Oval 106"/>
            <p:cNvSpPr/>
            <p:nvPr/>
          </p:nvSpPr>
          <p:spPr bwMode="auto">
            <a:xfrm>
              <a:off x="1870561" y="6409936"/>
              <a:ext cx="340658" cy="33976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rPr>
                <a:t>6</a:t>
              </a:r>
            </a:p>
          </p:txBody>
        </p:sp>
      </p:grpSp>
      <p:cxnSp>
        <p:nvCxnSpPr>
          <p:cNvPr id="108" name="Straight Arrow Connector 79"/>
          <p:cNvCxnSpPr>
            <a:cxnSpLocks/>
            <a:endCxn id="41" idx="3"/>
          </p:cNvCxnSpPr>
          <p:nvPr/>
        </p:nvCxnSpPr>
        <p:spPr>
          <a:xfrm rot="5400000">
            <a:off x="162268" y="3678241"/>
            <a:ext cx="2261976" cy="164037"/>
          </a:xfrm>
          <a:prstGeom prst="bentConnector3">
            <a:avLst>
              <a:gd name="adj1" fmla="val 50000"/>
            </a:avLst>
          </a:prstGeom>
          <a:noFill/>
          <a:ln w="38100">
            <a:solidFill>
              <a:schemeClr val="accent5"/>
            </a:solidFill>
            <a:prstDash val="lg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115" name="Straight Arrow Connector 79"/>
          <p:cNvCxnSpPr>
            <a:cxnSpLocks/>
            <a:stCxn id="93" idx="0"/>
          </p:cNvCxnSpPr>
          <p:nvPr/>
        </p:nvCxnSpPr>
        <p:spPr>
          <a:xfrm rot="5400000" flipH="1" flipV="1">
            <a:off x="9405228" y="2514568"/>
            <a:ext cx="2107328" cy="257364"/>
          </a:xfrm>
          <a:prstGeom prst="bentConnector3">
            <a:avLst>
              <a:gd name="adj1" fmla="val 50000"/>
            </a:avLst>
          </a:prstGeom>
          <a:noFill/>
          <a:ln w="38100">
            <a:solidFill>
              <a:schemeClr val="accent2"/>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10714322" y="1706452"/>
            <a:ext cx="1027935" cy="1028707"/>
            <a:chOff x="10435335" y="1668352"/>
            <a:chExt cx="1027935" cy="1028707"/>
          </a:xfrm>
        </p:grpSpPr>
        <p:sp>
          <p:nvSpPr>
            <p:cNvPr id="79" name="Oval 78"/>
            <p:cNvSpPr/>
            <p:nvPr/>
          </p:nvSpPr>
          <p:spPr bwMode="auto">
            <a:xfrm>
              <a:off x="10725412" y="1668352"/>
              <a:ext cx="280689" cy="311384"/>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rPr>
                <a:t>7</a:t>
              </a:r>
            </a:p>
          </p:txBody>
        </p:sp>
        <p:sp>
          <p:nvSpPr>
            <p:cNvPr id="116" name="TextBox 115"/>
            <p:cNvSpPr txBox="1"/>
            <p:nvPr/>
          </p:nvSpPr>
          <p:spPr>
            <a:xfrm>
              <a:off x="10435335" y="1958395"/>
              <a:ext cx="102793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Tenant VM created</a:t>
              </a:r>
            </a:p>
          </p:txBody>
        </p:sp>
      </p:grpSp>
      <p:grpSp>
        <p:nvGrpSpPr>
          <p:cNvPr id="2" name="Group 1"/>
          <p:cNvGrpSpPr/>
          <p:nvPr/>
        </p:nvGrpSpPr>
        <p:grpSpPr>
          <a:xfrm>
            <a:off x="641960" y="2513560"/>
            <a:ext cx="2383251" cy="343967"/>
            <a:chOff x="1410358" y="1448011"/>
            <a:chExt cx="2383251" cy="343967"/>
          </a:xfrm>
        </p:grpSpPr>
        <p:sp>
          <p:nvSpPr>
            <p:cNvPr id="40" name="Oval 39"/>
            <p:cNvSpPr/>
            <p:nvPr/>
          </p:nvSpPr>
          <p:spPr bwMode="auto">
            <a:xfrm>
              <a:off x="1410358" y="1448011"/>
              <a:ext cx="304964" cy="34396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rPr>
                <a:t>3</a:t>
              </a:r>
            </a:p>
          </p:txBody>
        </p:sp>
        <p:sp>
          <p:nvSpPr>
            <p:cNvPr id="42" name="TextBox 41"/>
            <p:cNvSpPr txBox="1"/>
            <p:nvPr/>
          </p:nvSpPr>
          <p:spPr>
            <a:xfrm>
              <a:off x="1737726" y="1492568"/>
              <a:ext cx="2055883" cy="286232"/>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a:ea typeface="+mn-ea"/>
                  <a:cs typeface="+mn-cs"/>
                </a:rPr>
                <a:t>SRP “Puts” new Blob B1</a:t>
              </a:r>
            </a:p>
          </p:txBody>
        </p:sp>
      </p:grpSp>
      <p:grpSp>
        <p:nvGrpSpPr>
          <p:cNvPr id="43" name="Group 42"/>
          <p:cNvGrpSpPr/>
          <p:nvPr/>
        </p:nvGrpSpPr>
        <p:grpSpPr>
          <a:xfrm>
            <a:off x="6267612" y="3183670"/>
            <a:ext cx="3261973" cy="343967"/>
            <a:chOff x="1410358" y="1448011"/>
            <a:chExt cx="3261973" cy="343967"/>
          </a:xfrm>
        </p:grpSpPr>
        <p:sp>
          <p:nvSpPr>
            <p:cNvPr id="44" name="Oval 43"/>
            <p:cNvSpPr/>
            <p:nvPr/>
          </p:nvSpPr>
          <p:spPr bwMode="auto">
            <a:xfrm>
              <a:off x="1410358" y="1448011"/>
              <a:ext cx="304964" cy="34396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000" kern="0" dirty="0">
                  <a:solidFill>
                    <a:schemeClr val="bg1"/>
                  </a:solidFill>
                  <a:latin typeface="Segoe UI"/>
                </a:rPr>
                <a:t>2</a:t>
              </a:r>
              <a:endParaRPr kumimoji="0" lang="en-US" sz="2000" b="0" i="0" u="none" strike="noStrike" kern="0" cap="none" spc="0" normalizeH="0" baseline="0" noProof="0" dirty="0">
                <a:ln>
                  <a:noFill/>
                </a:ln>
                <a:solidFill>
                  <a:schemeClr val="bg1"/>
                </a:solidFill>
                <a:effectLst/>
                <a:uLnTx/>
                <a:uFillTx/>
                <a:latin typeface="Segoe UI"/>
              </a:endParaRPr>
            </a:p>
          </p:txBody>
        </p:sp>
        <p:sp>
          <p:nvSpPr>
            <p:cNvPr id="45" name="TextBox 44"/>
            <p:cNvSpPr txBox="1"/>
            <p:nvPr/>
          </p:nvSpPr>
          <p:spPr>
            <a:xfrm>
              <a:off x="1737726" y="1492568"/>
              <a:ext cx="2934605" cy="286232"/>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CRP asks SRP for access path of B1</a:t>
              </a:r>
            </a:p>
          </p:txBody>
        </p:sp>
      </p:grpSp>
      <p:grpSp>
        <p:nvGrpSpPr>
          <p:cNvPr id="49" name="Group 48"/>
          <p:cNvGrpSpPr/>
          <p:nvPr/>
        </p:nvGrpSpPr>
        <p:grpSpPr>
          <a:xfrm>
            <a:off x="8315787" y="5334792"/>
            <a:ext cx="3847476" cy="524688"/>
            <a:chOff x="1410358" y="1448011"/>
            <a:chExt cx="3847476" cy="524688"/>
          </a:xfrm>
        </p:grpSpPr>
        <p:sp>
          <p:nvSpPr>
            <p:cNvPr id="50" name="Oval 49"/>
            <p:cNvSpPr/>
            <p:nvPr/>
          </p:nvSpPr>
          <p:spPr bwMode="auto">
            <a:xfrm>
              <a:off x="1410358" y="1448011"/>
              <a:ext cx="304964" cy="34396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rPr>
                <a:t>5</a:t>
              </a:r>
            </a:p>
          </p:txBody>
        </p:sp>
        <p:sp>
          <p:nvSpPr>
            <p:cNvPr id="51" name="TextBox 50"/>
            <p:cNvSpPr txBox="1"/>
            <p:nvPr/>
          </p:nvSpPr>
          <p:spPr>
            <a:xfrm>
              <a:off x="1737725" y="1492568"/>
              <a:ext cx="3520109" cy="480131"/>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CRP configures Hyper-V host for VHD access @ path (B1)</a:t>
              </a:r>
            </a:p>
          </p:txBody>
        </p:sp>
      </p:grpSp>
      <p:cxnSp>
        <p:nvCxnSpPr>
          <p:cNvPr id="4" name="Connector: Elbow 3"/>
          <p:cNvCxnSpPr>
            <a:stCxn id="93" idx="2"/>
            <a:endCxn id="100" idx="28"/>
          </p:cNvCxnSpPr>
          <p:nvPr/>
        </p:nvCxnSpPr>
        <p:spPr>
          <a:xfrm rot="5400000">
            <a:off x="8338444" y="3270716"/>
            <a:ext cx="1160940" cy="2822592"/>
          </a:xfrm>
          <a:prstGeom prst="bentConnector2">
            <a:avLst/>
          </a:prstGeom>
          <a:noFill/>
          <a:ln w="38100">
            <a:solidFill>
              <a:schemeClr val="accent5"/>
            </a:solidFill>
            <a:prstDash val="lg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p:nvGrpSpPr>
          <p:cNvPr id="52" name="Group 51"/>
          <p:cNvGrpSpPr/>
          <p:nvPr/>
        </p:nvGrpSpPr>
        <p:grpSpPr>
          <a:xfrm>
            <a:off x="3220618" y="4381369"/>
            <a:ext cx="3847476" cy="343967"/>
            <a:chOff x="1410358" y="1448011"/>
            <a:chExt cx="3847476" cy="343967"/>
          </a:xfrm>
        </p:grpSpPr>
        <p:sp>
          <p:nvSpPr>
            <p:cNvPr id="55" name="Oval 54"/>
            <p:cNvSpPr/>
            <p:nvPr/>
          </p:nvSpPr>
          <p:spPr bwMode="auto">
            <a:xfrm>
              <a:off x="1410358" y="1448011"/>
              <a:ext cx="304964" cy="34396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rPr>
                <a:t>4</a:t>
              </a:r>
            </a:p>
          </p:txBody>
        </p:sp>
        <p:sp>
          <p:nvSpPr>
            <p:cNvPr id="56" name="TextBox 55"/>
            <p:cNvSpPr txBox="1"/>
            <p:nvPr/>
          </p:nvSpPr>
          <p:spPr>
            <a:xfrm>
              <a:off x="1737725" y="1492568"/>
              <a:ext cx="3520109" cy="286232"/>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CRP asks SRP to copy from K to path(B1)</a:t>
              </a:r>
            </a:p>
          </p:txBody>
        </p:sp>
      </p:grpSp>
    </p:spTree>
    <p:extLst>
      <p:ext uri="{BB962C8B-B14F-4D97-AF65-F5344CB8AC3E}">
        <p14:creationId xmlns:p14="http://schemas.microsoft.com/office/powerpoint/2010/main" val="2742786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7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childTnLst>
                                </p:cTn>
                              </p:par>
                            </p:childTnLst>
                          </p:cTn>
                        </p:par>
                        <p:par>
                          <p:cTn id="12" fill="hold">
                            <p:stCondLst>
                              <p:cond delay="0"/>
                            </p:stCondLst>
                            <p:childTnLst>
                              <p:par>
                                <p:cTn id="13" presetID="26" presetClass="emph" presetSubtype="0" fill="hold" grpId="0" nodeType="afterEffect">
                                  <p:stCondLst>
                                    <p:cond delay="0"/>
                                  </p:stCondLst>
                                  <p:childTnLst>
                                    <p:animEffect transition="out" filter="fade">
                                      <p:cBhvr>
                                        <p:cTn id="14" dur="500" tmFilter="0, 0; .2, .5; .8, .5; 1, 0"/>
                                        <p:tgtEl>
                                          <p:spTgt spid="104"/>
                                        </p:tgtEl>
                                      </p:cBhvr>
                                    </p:animEffect>
                                    <p:animScale>
                                      <p:cBhvr>
                                        <p:cTn id="15" dur="250" autoRev="1" fill="hold"/>
                                        <p:tgtEl>
                                          <p:spTgt spid="104"/>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up)">
                                      <p:cBhvr>
                                        <p:cTn id="20" dur="500"/>
                                        <p:tgtEl>
                                          <p:spTgt spid="2"/>
                                        </p:tgtEl>
                                      </p:cBhvr>
                                    </p:animEffect>
                                  </p:childTnLst>
                                </p:cTn>
                              </p:par>
                              <p:par>
                                <p:cTn id="21" presetID="22" presetClass="entr" presetSubtype="1" fill="hold" nodeType="with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wipe(up)">
                                      <p:cBhvr>
                                        <p:cTn id="23" dur="500"/>
                                        <p:tgtEl>
                                          <p:spTgt spid="108"/>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up)">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22" presetClass="entr" presetSubtype="2"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right)">
                                      <p:cBhvr>
                                        <p:cTn id="33" dur="500"/>
                                        <p:tgtEl>
                                          <p:spTgt spid="32"/>
                                        </p:tgtEl>
                                      </p:cBhvr>
                                    </p:animEffect>
                                  </p:childTnLst>
                                </p:cTn>
                              </p:par>
                            </p:childTnLst>
                          </p:cTn>
                        </p:par>
                        <p:par>
                          <p:cTn id="34" fill="hold">
                            <p:stCondLst>
                              <p:cond delay="500"/>
                            </p:stCondLst>
                            <p:childTnLst>
                              <p:par>
                                <p:cTn id="35" presetID="21" presetClass="entr" presetSubtype="1" fill="hold" grpId="0" nodeType="after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heel(1)">
                                      <p:cBhvr>
                                        <p:cTn id="37" dur="2000"/>
                                        <p:tgtEl>
                                          <p:spTgt spid="46"/>
                                        </p:tgtEl>
                                      </p:cBhvr>
                                    </p:animEffect>
                                  </p:childTnLst>
                                </p:cTn>
                              </p:par>
                            </p:childTnLst>
                          </p:cTn>
                        </p:par>
                        <p:par>
                          <p:cTn id="38" fill="hold">
                            <p:stCondLst>
                              <p:cond delay="2500"/>
                            </p:stCondLst>
                            <p:childTnLst>
                              <p:par>
                                <p:cTn id="39" presetID="21" presetClass="entr" presetSubtype="1" fill="hold" grpId="1" nodeType="after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heel(1)">
                                      <p:cBhvr>
                                        <p:cTn id="41" dur="2000"/>
                                        <p:tgtEl>
                                          <p:spTgt spid="46"/>
                                        </p:tgtEl>
                                      </p:cBhvr>
                                    </p:animEffect>
                                  </p:childTnLst>
                                </p:cTn>
                              </p:par>
                            </p:childTnLst>
                          </p:cTn>
                        </p:par>
                        <p:par>
                          <p:cTn id="42" fill="hold">
                            <p:stCondLst>
                              <p:cond delay="4500"/>
                            </p:stCondLst>
                            <p:childTnLst>
                              <p:par>
                                <p:cTn id="43" presetID="1" presetClass="entr" presetSubtype="0" fill="hold" grpId="0" nodeType="after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right)">
                                      <p:cBhvr>
                                        <p:cTn id="49" dur="500"/>
                                        <p:tgtEl>
                                          <p:spTgt spid="4"/>
                                        </p:tgtEl>
                                      </p:cBhvr>
                                    </p:animEffect>
                                  </p:childTnLst>
                                </p:cTn>
                              </p:par>
                              <p:par>
                                <p:cTn id="50" presetID="1" presetClass="entr" presetSubtype="0"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right)">
                                      <p:cBhvr>
                                        <p:cTn id="56" dur="500"/>
                                        <p:tgtEl>
                                          <p:spTgt spid="8"/>
                                        </p:tgtEl>
                                      </p:cBhvr>
                                    </p:animEffect>
                                  </p:childTnLst>
                                </p:cTn>
                              </p:par>
                              <p:par>
                                <p:cTn id="57" presetID="22" presetClass="entr" presetSubtype="2" fill="hold" nodeType="withEffect">
                                  <p:stCondLst>
                                    <p:cond delay="0"/>
                                  </p:stCondLst>
                                  <p:childTnLst>
                                    <p:set>
                                      <p:cBhvr>
                                        <p:cTn id="58" dur="1" fill="hold">
                                          <p:stCondLst>
                                            <p:cond delay="0"/>
                                          </p:stCondLst>
                                        </p:cTn>
                                        <p:tgtEl>
                                          <p:spTgt spid="101"/>
                                        </p:tgtEl>
                                        <p:attrNameLst>
                                          <p:attrName>style.visibility</p:attrName>
                                        </p:attrNameLst>
                                      </p:cBhvr>
                                      <p:to>
                                        <p:strVal val="visible"/>
                                      </p:to>
                                    </p:set>
                                    <p:animEffect transition="in" filter="wipe(right)">
                                      <p:cBhvr>
                                        <p:cTn id="59" dur="500"/>
                                        <p:tgtEl>
                                          <p:spTgt spid="10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down)">
                                      <p:cBhvr>
                                        <p:cTn id="64" dur="500"/>
                                        <p:tgtEl>
                                          <p:spTgt spid="5"/>
                                        </p:tgtEl>
                                      </p:cBhvr>
                                    </p:animEffect>
                                  </p:childTnLst>
                                </p:cTn>
                              </p:par>
                              <p:par>
                                <p:cTn id="65" presetID="22" presetClass="entr" presetSubtype="4" fill="hold" nodeType="withEffect">
                                  <p:stCondLst>
                                    <p:cond delay="0"/>
                                  </p:stCondLst>
                                  <p:childTnLst>
                                    <p:set>
                                      <p:cBhvr>
                                        <p:cTn id="66" dur="1" fill="hold">
                                          <p:stCondLst>
                                            <p:cond delay="0"/>
                                          </p:stCondLst>
                                        </p:cTn>
                                        <p:tgtEl>
                                          <p:spTgt spid="115"/>
                                        </p:tgtEl>
                                        <p:attrNameLst>
                                          <p:attrName>style.visibility</p:attrName>
                                        </p:attrNameLst>
                                      </p:cBhvr>
                                      <p:to>
                                        <p:strVal val="visible"/>
                                      </p:to>
                                    </p:set>
                                    <p:animEffect transition="in" filter="wipe(down)">
                                      <p:cBhvr>
                                        <p:cTn id="67"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32" grpId="0" animBg="1"/>
      <p:bldP spid="47" grpId="0"/>
      <p:bldP spid="46" grpId="0" animBg="1"/>
      <p:bldP spid="46" grpId="1" animBg="1"/>
      <p:bldP spid="6" grpId="0" animBg="1"/>
      <p:bldP spid="10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906331"/>
            <a:ext cx="11887200" cy="1181862"/>
          </a:xfrm>
        </p:spPr>
        <p:txBody>
          <a:bodyPr/>
          <a:lstStyle/>
          <a:p>
            <a:r>
              <a:rPr lang="en-US" dirty="0"/>
              <a:t>Managed Disks</a:t>
            </a:r>
          </a:p>
        </p:txBody>
      </p:sp>
    </p:spTree>
    <p:extLst>
      <p:ext uri="{BB962C8B-B14F-4D97-AF65-F5344CB8AC3E}">
        <p14:creationId xmlns:p14="http://schemas.microsoft.com/office/powerpoint/2010/main" val="30269985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039FEB-DDA0-4151-8C5E-9F76959DEBE4}"/>
              </a:ext>
            </a:extLst>
          </p:cNvPr>
          <p:cNvSpPr>
            <a:spLocks noGrp="1"/>
          </p:cNvSpPr>
          <p:nvPr>
            <p:ph type="body" sz="quarter" idx="10"/>
          </p:nvPr>
        </p:nvSpPr>
        <p:spPr>
          <a:xfrm>
            <a:off x="274638" y="1212850"/>
            <a:ext cx="11887200" cy="2363724"/>
          </a:xfrm>
        </p:spPr>
        <p:txBody>
          <a:bodyPr/>
          <a:lstStyle/>
          <a:p>
            <a:pPr marL="0" indent="0">
              <a:buNone/>
            </a:pPr>
            <a:r>
              <a:rPr lang="en-US" dirty="0">
                <a:gradFill>
                  <a:gsLst>
                    <a:gs pos="1250">
                      <a:schemeClr val="tx2"/>
                    </a:gs>
                    <a:gs pos="99000">
                      <a:schemeClr val="tx2"/>
                    </a:gs>
                  </a:gsLst>
                  <a:lin ang="5400000" scaled="0"/>
                </a:gradFill>
              </a:rPr>
              <a:t>Managed Disks</a:t>
            </a:r>
          </a:p>
          <a:p>
            <a:pPr lvl="1"/>
            <a:r>
              <a:rPr lang="en-US" dirty="0"/>
              <a:t>Easier Manageability of blobs</a:t>
            </a:r>
          </a:p>
          <a:p>
            <a:pPr lvl="1"/>
            <a:r>
              <a:rPr lang="en-US" dirty="0"/>
              <a:t>Disk-level RBAC, locks and tags</a:t>
            </a:r>
          </a:p>
          <a:p>
            <a:pPr lvl="1"/>
            <a:r>
              <a:rPr lang="en-US" dirty="0"/>
              <a:t>Snapshots</a:t>
            </a:r>
          </a:p>
          <a:p>
            <a:pPr lvl="1"/>
            <a:r>
              <a:rPr lang="en-US" dirty="0"/>
              <a:t>Automatic even placement of disks in shares</a:t>
            </a:r>
          </a:p>
        </p:txBody>
      </p:sp>
      <p:sp>
        <p:nvSpPr>
          <p:cNvPr id="2" name="Title 1">
            <a:extLst>
              <a:ext uri="{FF2B5EF4-FFF2-40B4-BE49-F238E27FC236}">
                <a16:creationId xmlns:a16="http://schemas.microsoft.com/office/drawing/2014/main" id="{7629FF80-47DB-4BFB-BA59-E677DF656566}"/>
              </a:ext>
            </a:extLst>
          </p:cNvPr>
          <p:cNvSpPr>
            <a:spLocks noGrp="1"/>
          </p:cNvSpPr>
          <p:nvPr>
            <p:ph type="title"/>
          </p:nvPr>
        </p:nvSpPr>
        <p:spPr/>
        <p:txBody>
          <a:bodyPr/>
          <a:lstStyle/>
          <a:p>
            <a:r>
              <a:rPr lang="en-US" dirty="0"/>
              <a:t>Why managed disks?</a:t>
            </a:r>
          </a:p>
        </p:txBody>
      </p:sp>
      <p:pic>
        <p:nvPicPr>
          <p:cNvPr id="7" name="Picture 6">
            <a:extLst>
              <a:ext uri="{FF2B5EF4-FFF2-40B4-BE49-F238E27FC236}">
                <a16:creationId xmlns:a16="http://schemas.microsoft.com/office/drawing/2014/main" id="{C2CA1F99-E3DD-4F3B-BB06-0D1E5F62F9BF}"/>
              </a:ext>
            </a:extLst>
          </p:cNvPr>
          <p:cNvPicPr>
            <a:picLocks noChangeAspect="1"/>
          </p:cNvPicPr>
          <p:nvPr/>
        </p:nvPicPr>
        <p:blipFill>
          <a:blip r:embed="rId3"/>
          <a:stretch>
            <a:fillRect/>
          </a:stretch>
        </p:blipFill>
        <p:spPr>
          <a:xfrm>
            <a:off x="312737" y="5298110"/>
            <a:ext cx="11811000" cy="771525"/>
          </a:xfrm>
          <a:prstGeom prst="rect">
            <a:avLst/>
          </a:prstGeom>
        </p:spPr>
      </p:pic>
    </p:spTree>
    <p:extLst>
      <p:ext uri="{BB962C8B-B14F-4D97-AF65-F5344CB8AC3E}">
        <p14:creationId xmlns:p14="http://schemas.microsoft.com/office/powerpoint/2010/main" val="385933762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E2BE9ED-2AE9-460B-93CA-BA4A1224638F}"/>
              </a:ext>
            </a:extLst>
          </p:cNvPr>
          <p:cNvSpPr>
            <a:spLocks noGrp="1"/>
          </p:cNvSpPr>
          <p:nvPr>
            <p:ph type="body" sz="quarter" idx="10"/>
          </p:nvPr>
        </p:nvSpPr>
        <p:spPr>
          <a:xfrm>
            <a:off x="274638" y="1212850"/>
            <a:ext cx="11887200" cy="3176254"/>
          </a:xfrm>
        </p:spPr>
        <p:txBody>
          <a:bodyPr/>
          <a:lstStyle/>
          <a:p>
            <a:pPr marL="0" indent="0">
              <a:buNone/>
            </a:pPr>
            <a:r>
              <a:rPr lang="en-US" dirty="0">
                <a:gradFill>
                  <a:gsLst>
                    <a:gs pos="1250">
                      <a:schemeClr val="tx2"/>
                    </a:gs>
                    <a:gs pos="99000">
                      <a:schemeClr val="tx2"/>
                    </a:gs>
                  </a:gsLst>
                  <a:lin ang="5400000" scaled="0"/>
                </a:gradFill>
              </a:rPr>
              <a:t>Current State</a:t>
            </a:r>
          </a:p>
          <a:p>
            <a:pPr lvl="1"/>
            <a:r>
              <a:rPr lang="en-US" dirty="0"/>
              <a:t>Managed Disk support since 1808</a:t>
            </a:r>
          </a:p>
          <a:p>
            <a:pPr lvl="1"/>
            <a:r>
              <a:rPr lang="en-US" dirty="0"/>
              <a:t>No migration path for existing disks, yet</a:t>
            </a:r>
          </a:p>
          <a:p>
            <a:pPr lvl="1"/>
            <a:r>
              <a:rPr lang="en-US" dirty="0"/>
              <a:t>Maximum 1 TB disk size (compared to 4 TB in Azure)</a:t>
            </a:r>
          </a:p>
          <a:p>
            <a:pPr lvl="1"/>
            <a:r>
              <a:rPr lang="en-US" dirty="0"/>
              <a:t>Managed Disk encryption only using </a:t>
            </a:r>
            <a:r>
              <a:rPr lang="en-US" dirty="0" err="1"/>
              <a:t>Bitlocker</a:t>
            </a:r>
            <a:endParaRPr lang="en-US" dirty="0"/>
          </a:p>
          <a:p>
            <a:pPr lvl="1"/>
            <a:r>
              <a:rPr lang="en-US" altLang="zh-CN" dirty="0"/>
              <a:t>IOPs of premium disks based on the size of the VM</a:t>
            </a:r>
          </a:p>
          <a:p>
            <a:pPr lvl="1"/>
            <a:r>
              <a:rPr lang="en-US" dirty="0"/>
              <a:t>Taking snapshots of disks attached to running VM not yet supported</a:t>
            </a:r>
          </a:p>
        </p:txBody>
      </p:sp>
      <p:sp>
        <p:nvSpPr>
          <p:cNvPr id="3" name="Title 2"/>
          <p:cNvSpPr>
            <a:spLocks noGrp="1"/>
          </p:cNvSpPr>
          <p:nvPr>
            <p:ph type="title"/>
          </p:nvPr>
        </p:nvSpPr>
        <p:spPr/>
        <p:txBody>
          <a:bodyPr/>
          <a:lstStyle/>
          <a:p>
            <a:r>
              <a:rPr lang="en-US" dirty="0"/>
              <a:t>Current state in Azure Stack Hub</a:t>
            </a:r>
          </a:p>
        </p:txBody>
      </p:sp>
      <p:sp>
        <p:nvSpPr>
          <p:cNvPr id="2" name="Rectangle 1">
            <a:extLst>
              <a:ext uri="{FF2B5EF4-FFF2-40B4-BE49-F238E27FC236}">
                <a16:creationId xmlns:a16="http://schemas.microsoft.com/office/drawing/2014/main" id="{9767FC78-7E5D-437C-ABD1-DB5D26485210}"/>
              </a:ext>
            </a:extLst>
          </p:cNvPr>
          <p:cNvSpPr/>
          <p:nvPr/>
        </p:nvSpPr>
        <p:spPr>
          <a:xfrm>
            <a:off x="274638" y="6159753"/>
            <a:ext cx="8493269" cy="461665"/>
          </a:xfrm>
          <a:prstGeom prst="rect">
            <a:avLst/>
          </a:prstGeom>
        </p:spPr>
        <p:txBody>
          <a:bodyPr wrap="square">
            <a:spAutoFit/>
          </a:bodyPr>
          <a:lstStyle/>
          <a:p>
            <a:r>
              <a:rPr lang="en-US" sz="1200" b="1" dirty="0">
                <a:solidFill>
                  <a:srgbClr val="000000"/>
                </a:solidFill>
                <a:latin typeface="Segoe UI" panose="020B0502040204020203" pitchFamily="34" charset="0"/>
              </a:rPr>
              <a:t>Azure Stack Hub Managed Disks: Differences and considerations</a:t>
            </a:r>
            <a:br>
              <a:rPr lang="en-US" sz="1200" b="1" dirty="0">
                <a:solidFill>
                  <a:srgbClr val="000000"/>
                </a:solidFill>
                <a:latin typeface="Segoe UI" panose="020B0502040204020203" pitchFamily="34" charset="0"/>
              </a:rPr>
            </a:br>
            <a:r>
              <a:rPr lang="en-US" sz="1200" dirty="0">
                <a:solidFill>
                  <a:srgbClr val="000000"/>
                </a:solidFill>
                <a:latin typeface="Segoe UI" panose="020B0502040204020203" pitchFamily="34" charset="0"/>
                <a:hlinkClick r:id="rId3"/>
              </a:rPr>
              <a:t>https://docs.microsoft.com/en-us/azure/azure-stack/user/azure-stack-managed-disk-considerations</a:t>
            </a:r>
            <a:r>
              <a:rPr lang="en-US" sz="1200" dirty="0">
                <a:solidFill>
                  <a:srgbClr val="000000"/>
                </a:solidFill>
                <a:latin typeface="Segoe UI" panose="020B0502040204020203" pitchFamily="34" charset="0"/>
              </a:rPr>
              <a:t> </a:t>
            </a:r>
            <a:endParaRPr lang="en-US" sz="1200" dirty="0"/>
          </a:p>
        </p:txBody>
      </p:sp>
      <p:pic>
        <p:nvPicPr>
          <p:cNvPr id="6" name="Picture 5">
            <a:extLst>
              <a:ext uri="{FF2B5EF4-FFF2-40B4-BE49-F238E27FC236}">
                <a16:creationId xmlns:a16="http://schemas.microsoft.com/office/drawing/2014/main" id="{40F052F3-42BC-4454-9A94-E382F6E2BA3C}"/>
              </a:ext>
            </a:extLst>
          </p:cNvPr>
          <p:cNvPicPr>
            <a:picLocks noChangeAspect="1"/>
          </p:cNvPicPr>
          <p:nvPr/>
        </p:nvPicPr>
        <p:blipFill>
          <a:blip r:embed="rId4"/>
          <a:stretch>
            <a:fillRect/>
          </a:stretch>
        </p:blipFill>
        <p:spPr>
          <a:xfrm>
            <a:off x="312737" y="5298110"/>
            <a:ext cx="11811000" cy="771525"/>
          </a:xfrm>
          <a:prstGeom prst="rect">
            <a:avLst/>
          </a:prstGeom>
        </p:spPr>
      </p:pic>
    </p:spTree>
    <p:extLst>
      <p:ext uri="{BB962C8B-B14F-4D97-AF65-F5344CB8AC3E}">
        <p14:creationId xmlns:p14="http://schemas.microsoft.com/office/powerpoint/2010/main" val="7211808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F54AE6-7969-4C54-BB6A-1B966296D92C}"/>
              </a:ext>
            </a:extLst>
          </p:cNvPr>
          <p:cNvSpPr>
            <a:spLocks noGrp="1"/>
          </p:cNvSpPr>
          <p:nvPr>
            <p:ph type="body" sz="quarter" idx="10"/>
          </p:nvPr>
        </p:nvSpPr>
        <p:spPr>
          <a:xfrm>
            <a:off x="274638" y="1212850"/>
            <a:ext cx="4700774" cy="4124206"/>
          </a:xfrm>
        </p:spPr>
        <p:txBody>
          <a:bodyPr/>
          <a:lstStyle/>
          <a:p>
            <a:r>
              <a:rPr lang="en-US" sz="3200" dirty="0"/>
              <a:t>Chose between managed and unmanaged Disks</a:t>
            </a:r>
          </a:p>
          <a:p>
            <a:endParaRPr lang="en-US" sz="3200" dirty="0"/>
          </a:p>
          <a:p>
            <a:r>
              <a:rPr lang="en-US" sz="3200" dirty="0"/>
              <a:t>Managed Disks are not the default option</a:t>
            </a:r>
          </a:p>
          <a:p>
            <a:endParaRPr lang="en-US" sz="3200" dirty="0"/>
          </a:p>
          <a:p>
            <a:r>
              <a:rPr lang="en-US" sz="3200" dirty="0"/>
              <a:t>No migration path yet</a:t>
            </a:r>
          </a:p>
        </p:txBody>
      </p:sp>
      <p:sp>
        <p:nvSpPr>
          <p:cNvPr id="3" name="Title 2">
            <a:extLst>
              <a:ext uri="{FF2B5EF4-FFF2-40B4-BE49-F238E27FC236}">
                <a16:creationId xmlns:a16="http://schemas.microsoft.com/office/drawing/2014/main" id="{E6B3C30B-9BF1-4EF9-9595-82E1D49962B1}"/>
              </a:ext>
            </a:extLst>
          </p:cNvPr>
          <p:cNvSpPr>
            <a:spLocks noGrp="1"/>
          </p:cNvSpPr>
          <p:nvPr>
            <p:ph type="title"/>
          </p:nvPr>
        </p:nvSpPr>
        <p:spPr/>
        <p:txBody>
          <a:bodyPr/>
          <a:lstStyle/>
          <a:p>
            <a:r>
              <a:rPr lang="en-US" dirty="0"/>
              <a:t>Managed disks</a:t>
            </a:r>
          </a:p>
        </p:txBody>
      </p:sp>
      <p:pic>
        <p:nvPicPr>
          <p:cNvPr id="4" name="Picture 3">
            <a:extLst>
              <a:ext uri="{FF2B5EF4-FFF2-40B4-BE49-F238E27FC236}">
                <a16:creationId xmlns:a16="http://schemas.microsoft.com/office/drawing/2014/main" id="{ADBAD834-5737-452B-B370-6EF3B726A7E9}"/>
              </a:ext>
            </a:extLst>
          </p:cNvPr>
          <p:cNvPicPr>
            <a:picLocks noChangeAspect="1"/>
          </p:cNvPicPr>
          <p:nvPr/>
        </p:nvPicPr>
        <p:blipFill>
          <a:blip r:embed="rId3"/>
          <a:stretch>
            <a:fillRect/>
          </a:stretch>
        </p:blipFill>
        <p:spPr>
          <a:xfrm>
            <a:off x="5247255" y="1212849"/>
            <a:ext cx="6645104" cy="4447666"/>
          </a:xfrm>
          <a:prstGeom prst="rect">
            <a:avLst/>
          </a:prstGeom>
        </p:spPr>
      </p:pic>
    </p:spTree>
    <p:extLst>
      <p:ext uri="{BB962C8B-B14F-4D97-AF65-F5344CB8AC3E}">
        <p14:creationId xmlns:p14="http://schemas.microsoft.com/office/powerpoint/2010/main" val="41411099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B777FC-8DE2-42A5-BB96-1502F6646389}"/>
              </a:ext>
            </a:extLst>
          </p:cNvPr>
          <p:cNvSpPr>
            <a:spLocks noGrp="1"/>
          </p:cNvSpPr>
          <p:nvPr>
            <p:ph type="body" sz="quarter" idx="10"/>
          </p:nvPr>
        </p:nvSpPr>
        <p:spPr>
          <a:xfrm>
            <a:off x="274638" y="1212850"/>
            <a:ext cx="4257021" cy="5109091"/>
          </a:xfrm>
        </p:spPr>
        <p:txBody>
          <a:bodyPr/>
          <a:lstStyle/>
          <a:p>
            <a:r>
              <a:rPr lang="en-US" dirty="0"/>
              <a:t>Multiple creation source</a:t>
            </a:r>
          </a:p>
          <a:p>
            <a:r>
              <a:rPr lang="en-US" dirty="0"/>
              <a:t>Disk-level RBAC, Tags and Logs</a:t>
            </a:r>
          </a:p>
          <a:p>
            <a:r>
              <a:rPr lang="en-US" dirty="0"/>
              <a:t>Snapshots</a:t>
            </a:r>
          </a:p>
          <a:p>
            <a:r>
              <a:rPr lang="en-US" dirty="0"/>
              <a:t>Export</a:t>
            </a:r>
            <a:r>
              <a:rPr lang="en-US" altLang="zh-CN" dirty="0"/>
              <a:t> based on </a:t>
            </a:r>
            <a:r>
              <a:rPr lang="en-US" altLang="zh-CN" dirty="0" err="1"/>
              <a:t>SASUri</a:t>
            </a:r>
            <a:endParaRPr lang="en-US" dirty="0"/>
          </a:p>
          <a:p>
            <a:endParaRPr lang="en-US" dirty="0"/>
          </a:p>
        </p:txBody>
      </p:sp>
      <p:sp>
        <p:nvSpPr>
          <p:cNvPr id="3" name="Title 2">
            <a:extLst>
              <a:ext uri="{FF2B5EF4-FFF2-40B4-BE49-F238E27FC236}">
                <a16:creationId xmlns:a16="http://schemas.microsoft.com/office/drawing/2014/main" id="{13866395-245B-4AFB-8FD2-14FE29C1EC98}"/>
              </a:ext>
            </a:extLst>
          </p:cNvPr>
          <p:cNvSpPr>
            <a:spLocks noGrp="1"/>
          </p:cNvSpPr>
          <p:nvPr>
            <p:ph type="title"/>
          </p:nvPr>
        </p:nvSpPr>
        <p:spPr/>
        <p:txBody>
          <a:bodyPr/>
          <a:lstStyle/>
          <a:p>
            <a:r>
              <a:rPr lang="en-US" dirty="0"/>
              <a:t>Managed disks</a:t>
            </a:r>
          </a:p>
        </p:txBody>
      </p:sp>
      <p:pic>
        <p:nvPicPr>
          <p:cNvPr id="4" name="Picture 3">
            <a:extLst>
              <a:ext uri="{FF2B5EF4-FFF2-40B4-BE49-F238E27FC236}">
                <a16:creationId xmlns:a16="http://schemas.microsoft.com/office/drawing/2014/main" id="{FC3CB5F5-9635-433C-B48B-A542831CE7A3}"/>
              </a:ext>
            </a:extLst>
          </p:cNvPr>
          <p:cNvPicPr>
            <a:picLocks noChangeAspect="1"/>
          </p:cNvPicPr>
          <p:nvPr/>
        </p:nvPicPr>
        <p:blipFill>
          <a:blip r:embed="rId3"/>
          <a:stretch>
            <a:fillRect/>
          </a:stretch>
        </p:blipFill>
        <p:spPr>
          <a:xfrm>
            <a:off x="4794903" y="1212849"/>
            <a:ext cx="7366933" cy="3235512"/>
          </a:xfrm>
          <a:prstGeom prst="rect">
            <a:avLst/>
          </a:prstGeom>
        </p:spPr>
      </p:pic>
    </p:spTree>
    <p:extLst>
      <p:ext uri="{BB962C8B-B14F-4D97-AF65-F5344CB8AC3E}">
        <p14:creationId xmlns:p14="http://schemas.microsoft.com/office/powerpoint/2010/main" val="13950740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274638" y="1212850"/>
            <a:ext cx="6747361" cy="4438138"/>
          </a:xfrm>
        </p:spPr>
        <p:txBody>
          <a:bodyPr/>
          <a:lstStyle/>
          <a:p>
            <a:r>
              <a:rPr lang="en-US" sz="2400" dirty="0">
                <a:solidFill>
                  <a:srgbClr val="0078D7"/>
                </a:solidFill>
              </a:rPr>
              <a:t>Azure Stack Hub Storage Overview</a:t>
            </a:r>
          </a:p>
          <a:p>
            <a:pPr lvl="1" fontAlgn="ctr"/>
            <a:r>
              <a:rPr lang="en-US" dirty="0">
                <a:latin typeface="Segoe UI Light" pitchFamily="34" charset="0"/>
              </a:rPr>
              <a:t>Storage Services in Azure Stack Hub</a:t>
            </a:r>
          </a:p>
          <a:p>
            <a:endParaRPr lang="en-US" sz="2400" dirty="0">
              <a:solidFill>
                <a:srgbClr val="0078D7"/>
              </a:solidFill>
            </a:endParaRPr>
          </a:p>
          <a:p>
            <a:r>
              <a:rPr lang="en-US" sz="2400" dirty="0">
                <a:solidFill>
                  <a:srgbClr val="0078D7"/>
                </a:solidFill>
              </a:rPr>
              <a:t>Storage Types</a:t>
            </a:r>
          </a:p>
          <a:p>
            <a:pPr lvl="1" fontAlgn="ctr"/>
            <a:r>
              <a:rPr lang="en-US" sz="2000" dirty="0">
                <a:latin typeface="Segoe UI Light" pitchFamily="34" charset="0"/>
              </a:rPr>
              <a:t>Disks, Blobs, Tables, Queues</a:t>
            </a:r>
          </a:p>
          <a:p>
            <a:pPr lvl="1"/>
            <a:endParaRPr lang="en-US" sz="2400" dirty="0"/>
          </a:p>
          <a:p>
            <a:r>
              <a:rPr lang="en-US" sz="2400" dirty="0">
                <a:solidFill>
                  <a:srgbClr val="0078D7"/>
                </a:solidFill>
              </a:rPr>
              <a:t>Storage Usage</a:t>
            </a:r>
          </a:p>
          <a:p>
            <a:endParaRPr lang="en-US" sz="2400" dirty="0">
              <a:solidFill>
                <a:srgbClr val="0078D7"/>
              </a:solidFill>
            </a:endParaRPr>
          </a:p>
          <a:p>
            <a:r>
              <a:rPr lang="en-US" sz="2400" dirty="0">
                <a:solidFill>
                  <a:srgbClr val="0078D7"/>
                </a:solidFill>
              </a:rPr>
              <a:t>Storage Management</a:t>
            </a:r>
            <a:endParaRPr lang="en-US" sz="2000" dirty="0">
              <a:latin typeface="Segoe UI Light" pitchFamily="34" charset="0"/>
            </a:endParaRPr>
          </a:p>
          <a:p>
            <a:pPr lvl="1"/>
            <a:br>
              <a:rPr lang="en-US" sz="2400" dirty="0"/>
            </a:br>
            <a:endParaRPr lang="en-US" sz="2400" dirty="0"/>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388794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8B5344-5807-424E-840B-7B7AE819EC44}"/>
              </a:ext>
            </a:extLst>
          </p:cNvPr>
          <p:cNvSpPr>
            <a:spLocks noGrp="1"/>
          </p:cNvSpPr>
          <p:nvPr>
            <p:ph type="body" sz="quarter" idx="10"/>
          </p:nvPr>
        </p:nvSpPr>
        <p:spPr>
          <a:xfrm>
            <a:off x="274638" y="1212850"/>
            <a:ext cx="5368516" cy="2646878"/>
          </a:xfrm>
        </p:spPr>
        <p:txBody>
          <a:bodyPr/>
          <a:lstStyle/>
          <a:p>
            <a:r>
              <a:rPr lang="en-US" dirty="0"/>
              <a:t>Independent lifecycle</a:t>
            </a:r>
          </a:p>
          <a:p>
            <a:r>
              <a:rPr lang="en-US" dirty="0"/>
              <a:t>Snapshot-level RBAC</a:t>
            </a:r>
          </a:p>
          <a:p>
            <a:r>
              <a:rPr lang="en-US" dirty="0"/>
              <a:t>Export</a:t>
            </a:r>
            <a:r>
              <a:rPr lang="en-US" altLang="zh-CN" dirty="0"/>
              <a:t> based on SAS URI</a:t>
            </a:r>
            <a:endParaRPr lang="en-US" dirty="0"/>
          </a:p>
        </p:txBody>
      </p:sp>
      <p:sp>
        <p:nvSpPr>
          <p:cNvPr id="3" name="Title 2">
            <a:extLst>
              <a:ext uri="{FF2B5EF4-FFF2-40B4-BE49-F238E27FC236}">
                <a16:creationId xmlns:a16="http://schemas.microsoft.com/office/drawing/2014/main" id="{13933CD1-4529-405E-8B25-6BE302850A05}"/>
              </a:ext>
            </a:extLst>
          </p:cNvPr>
          <p:cNvSpPr>
            <a:spLocks noGrp="1"/>
          </p:cNvSpPr>
          <p:nvPr>
            <p:ph type="title"/>
          </p:nvPr>
        </p:nvSpPr>
        <p:spPr/>
        <p:txBody>
          <a:bodyPr/>
          <a:lstStyle/>
          <a:p>
            <a:r>
              <a:rPr lang="en-US" dirty="0"/>
              <a:t>Snapshots</a:t>
            </a:r>
          </a:p>
        </p:txBody>
      </p:sp>
      <p:pic>
        <p:nvPicPr>
          <p:cNvPr id="4" name="Picture 3">
            <a:extLst>
              <a:ext uri="{FF2B5EF4-FFF2-40B4-BE49-F238E27FC236}">
                <a16:creationId xmlns:a16="http://schemas.microsoft.com/office/drawing/2014/main" id="{9EB88A53-00C2-4520-8D79-ED5E4AE736EA}"/>
              </a:ext>
            </a:extLst>
          </p:cNvPr>
          <p:cNvPicPr>
            <a:picLocks noChangeAspect="1"/>
          </p:cNvPicPr>
          <p:nvPr/>
        </p:nvPicPr>
        <p:blipFill>
          <a:blip r:embed="rId2"/>
          <a:stretch>
            <a:fillRect/>
          </a:stretch>
        </p:blipFill>
        <p:spPr>
          <a:xfrm>
            <a:off x="5956663" y="1200614"/>
            <a:ext cx="6205173" cy="3665863"/>
          </a:xfrm>
          <a:prstGeom prst="rect">
            <a:avLst/>
          </a:prstGeom>
        </p:spPr>
      </p:pic>
    </p:spTree>
    <p:extLst>
      <p:ext uri="{BB962C8B-B14F-4D97-AF65-F5344CB8AC3E}">
        <p14:creationId xmlns:p14="http://schemas.microsoft.com/office/powerpoint/2010/main" val="15342540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8B37BF-79C8-4CB8-9C56-8FB6586D1913}"/>
              </a:ext>
            </a:extLst>
          </p:cNvPr>
          <p:cNvSpPr>
            <a:spLocks noGrp="1"/>
          </p:cNvSpPr>
          <p:nvPr>
            <p:ph type="title"/>
          </p:nvPr>
        </p:nvSpPr>
        <p:spPr/>
        <p:txBody>
          <a:bodyPr/>
          <a:lstStyle/>
          <a:p>
            <a:r>
              <a:rPr lang="en-US" dirty="0"/>
              <a:t>Managed vs. unmanaged disks</a:t>
            </a:r>
          </a:p>
        </p:txBody>
      </p:sp>
      <p:sp>
        <p:nvSpPr>
          <p:cNvPr id="5" name="Text Placeholder 4">
            <a:extLst>
              <a:ext uri="{FF2B5EF4-FFF2-40B4-BE49-F238E27FC236}">
                <a16:creationId xmlns:a16="http://schemas.microsoft.com/office/drawing/2014/main" id="{366760A0-4401-4AF9-93FC-5EBB881F6509}"/>
              </a:ext>
            </a:extLst>
          </p:cNvPr>
          <p:cNvSpPr>
            <a:spLocks noGrp="1"/>
          </p:cNvSpPr>
          <p:nvPr>
            <p:ph type="body" sz="quarter" idx="10"/>
          </p:nvPr>
        </p:nvSpPr>
        <p:spPr>
          <a:xfrm>
            <a:off x="274639" y="1212849"/>
            <a:ext cx="5486399" cy="1551194"/>
          </a:xfrm>
        </p:spPr>
        <p:txBody>
          <a:bodyPr/>
          <a:lstStyle/>
          <a:p>
            <a:pPr>
              <a:spcBef>
                <a:spcPct val="20000"/>
              </a:spcBef>
              <a:buClrTx/>
            </a:pPr>
            <a:r>
              <a:rPr lang="en-US" sz="4000" dirty="0">
                <a:gradFill>
                  <a:gsLst>
                    <a:gs pos="1250">
                      <a:schemeClr val="tx2"/>
                    </a:gs>
                    <a:gs pos="99000">
                      <a:schemeClr val="tx2"/>
                    </a:gs>
                  </a:gsLst>
                  <a:lin ang="5400000" scaled="0"/>
                </a:gradFill>
              </a:rPr>
              <a:t>Managed Disks</a:t>
            </a:r>
          </a:p>
          <a:p>
            <a:pPr marL="584200" lvl="1" indent="-241300">
              <a:buFont typeface="Arial" pitchFamily="34" charset="0"/>
              <a:buChar char="•"/>
            </a:pPr>
            <a:r>
              <a:rPr lang="en-US" sz="2400" dirty="0"/>
              <a:t>One Resource per Disk</a:t>
            </a:r>
          </a:p>
          <a:p>
            <a:pPr marL="584200" lvl="1" indent="-241300">
              <a:buFont typeface="Arial" pitchFamily="34" charset="0"/>
              <a:buChar char="•"/>
            </a:pPr>
            <a:r>
              <a:rPr lang="en-US" sz="2400" dirty="0"/>
              <a:t>no Storage Account needed</a:t>
            </a:r>
          </a:p>
        </p:txBody>
      </p:sp>
      <p:sp>
        <p:nvSpPr>
          <p:cNvPr id="6" name="Text Placeholder 5">
            <a:extLst>
              <a:ext uri="{FF2B5EF4-FFF2-40B4-BE49-F238E27FC236}">
                <a16:creationId xmlns:a16="http://schemas.microsoft.com/office/drawing/2014/main" id="{A01BA2A7-6C43-4DF1-8142-64673F12DCD7}"/>
              </a:ext>
            </a:extLst>
          </p:cNvPr>
          <p:cNvSpPr>
            <a:spLocks noGrp="1"/>
          </p:cNvSpPr>
          <p:nvPr>
            <p:ph type="body" sz="quarter" idx="11"/>
          </p:nvPr>
        </p:nvSpPr>
        <p:spPr>
          <a:xfrm>
            <a:off x="6675439" y="1212849"/>
            <a:ext cx="5486399" cy="1883593"/>
          </a:xfrm>
        </p:spPr>
        <p:txBody>
          <a:bodyPr/>
          <a:lstStyle/>
          <a:p>
            <a:pPr>
              <a:spcBef>
                <a:spcPct val="20000"/>
              </a:spcBef>
              <a:buClrTx/>
            </a:pPr>
            <a:r>
              <a:rPr lang="en-US" sz="4000" dirty="0">
                <a:gradFill>
                  <a:gsLst>
                    <a:gs pos="1250">
                      <a:schemeClr val="tx2"/>
                    </a:gs>
                    <a:gs pos="99000">
                      <a:schemeClr val="tx2"/>
                    </a:gs>
                  </a:gsLst>
                  <a:lin ang="5400000" scaled="0"/>
                </a:gradFill>
              </a:rPr>
              <a:t>Unmanaged Disks</a:t>
            </a:r>
          </a:p>
          <a:p>
            <a:pPr marL="584200" lvl="1" indent="-241300">
              <a:buFont typeface="Arial" pitchFamily="34" charset="0"/>
              <a:buChar char="•"/>
            </a:pPr>
            <a:r>
              <a:rPr lang="en-US" sz="2400" dirty="0"/>
              <a:t>One or more Disks per Storage Account</a:t>
            </a:r>
          </a:p>
          <a:p>
            <a:pPr marL="584200" lvl="1" indent="-241300">
              <a:buFont typeface="Arial" pitchFamily="34" charset="0"/>
              <a:buChar char="•"/>
            </a:pPr>
            <a:r>
              <a:rPr lang="en-US" sz="2400" dirty="0"/>
              <a:t>One or more Storage Accounts</a:t>
            </a:r>
          </a:p>
        </p:txBody>
      </p:sp>
      <p:grpSp>
        <p:nvGrpSpPr>
          <p:cNvPr id="11" name="Group 10">
            <a:extLst>
              <a:ext uri="{FF2B5EF4-FFF2-40B4-BE49-F238E27FC236}">
                <a16:creationId xmlns:a16="http://schemas.microsoft.com/office/drawing/2014/main" id="{7EA6F47A-31EE-46EB-91C8-59099AEF87C2}"/>
              </a:ext>
            </a:extLst>
          </p:cNvPr>
          <p:cNvGrpSpPr/>
          <p:nvPr/>
        </p:nvGrpSpPr>
        <p:grpSpPr>
          <a:xfrm>
            <a:off x="274639" y="4121895"/>
            <a:ext cx="5040000" cy="2317705"/>
            <a:chOff x="274639" y="3348691"/>
            <a:chExt cx="5040000" cy="2317705"/>
          </a:xfrm>
        </p:grpSpPr>
        <p:pic>
          <p:nvPicPr>
            <p:cNvPr id="7" name="Picture 6">
              <a:extLst>
                <a:ext uri="{FF2B5EF4-FFF2-40B4-BE49-F238E27FC236}">
                  <a16:creationId xmlns:a16="http://schemas.microsoft.com/office/drawing/2014/main" id="{F176B48B-EA08-44AC-979B-87D30CB371D2}"/>
                </a:ext>
              </a:extLst>
            </p:cNvPr>
            <p:cNvPicPr>
              <a:picLocks noChangeAspect="1"/>
            </p:cNvPicPr>
            <p:nvPr/>
          </p:nvPicPr>
          <p:blipFill rotWithShape="1">
            <a:blip r:embed="rId3"/>
            <a:srcRect l="3346" t="39011" r="2652" b="4031"/>
            <a:stretch/>
          </p:blipFill>
          <p:spPr>
            <a:xfrm>
              <a:off x="274639" y="3348691"/>
              <a:ext cx="5040000" cy="2317705"/>
            </a:xfrm>
            <a:prstGeom prst="rect">
              <a:avLst/>
            </a:prstGeom>
          </p:spPr>
        </p:pic>
        <p:sp>
          <p:nvSpPr>
            <p:cNvPr id="9" name="Rectangle 8">
              <a:extLst>
                <a:ext uri="{FF2B5EF4-FFF2-40B4-BE49-F238E27FC236}">
                  <a16:creationId xmlns:a16="http://schemas.microsoft.com/office/drawing/2014/main" id="{A525AB43-0290-4C3D-AD76-92A9598BD89D}"/>
                </a:ext>
              </a:extLst>
            </p:cNvPr>
            <p:cNvSpPr/>
            <p:nvPr/>
          </p:nvSpPr>
          <p:spPr bwMode="auto">
            <a:xfrm>
              <a:off x="274639" y="4000500"/>
              <a:ext cx="4162890" cy="295835"/>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2" name="Group 11">
            <a:extLst>
              <a:ext uri="{FF2B5EF4-FFF2-40B4-BE49-F238E27FC236}">
                <a16:creationId xmlns:a16="http://schemas.microsoft.com/office/drawing/2014/main" id="{12B9FEAD-A829-426A-952A-DE8922D9B2DB}"/>
              </a:ext>
            </a:extLst>
          </p:cNvPr>
          <p:cNvGrpSpPr/>
          <p:nvPr/>
        </p:nvGrpSpPr>
        <p:grpSpPr>
          <a:xfrm>
            <a:off x="6675439" y="4121895"/>
            <a:ext cx="5040000" cy="2280468"/>
            <a:chOff x="6675439" y="3348691"/>
            <a:chExt cx="5040000" cy="2280468"/>
          </a:xfrm>
        </p:grpSpPr>
        <p:pic>
          <p:nvPicPr>
            <p:cNvPr id="8" name="Picture 7">
              <a:extLst>
                <a:ext uri="{FF2B5EF4-FFF2-40B4-BE49-F238E27FC236}">
                  <a16:creationId xmlns:a16="http://schemas.microsoft.com/office/drawing/2014/main" id="{158DE53C-54FC-4D5A-A017-CE37CB162F7D}"/>
                </a:ext>
              </a:extLst>
            </p:cNvPr>
            <p:cNvPicPr>
              <a:picLocks noChangeAspect="1"/>
            </p:cNvPicPr>
            <p:nvPr/>
          </p:nvPicPr>
          <p:blipFill rotWithShape="1">
            <a:blip r:embed="rId4"/>
            <a:srcRect l="1836" t="40359" r="1249" b="2682"/>
            <a:stretch/>
          </p:blipFill>
          <p:spPr>
            <a:xfrm>
              <a:off x="6675439" y="3348691"/>
              <a:ext cx="5040000" cy="2280468"/>
            </a:xfrm>
            <a:prstGeom prst="rect">
              <a:avLst/>
            </a:prstGeom>
          </p:spPr>
        </p:pic>
        <p:sp>
          <p:nvSpPr>
            <p:cNvPr id="10" name="Rectangle 9">
              <a:extLst>
                <a:ext uri="{FF2B5EF4-FFF2-40B4-BE49-F238E27FC236}">
                  <a16:creationId xmlns:a16="http://schemas.microsoft.com/office/drawing/2014/main" id="{06884C99-0864-450F-9F91-9354C15DDF04}"/>
                </a:ext>
              </a:extLst>
            </p:cNvPr>
            <p:cNvSpPr/>
            <p:nvPr/>
          </p:nvSpPr>
          <p:spPr bwMode="auto">
            <a:xfrm>
              <a:off x="6675439" y="5069541"/>
              <a:ext cx="4660432" cy="273423"/>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6029955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906331"/>
            <a:ext cx="11887200" cy="1181862"/>
          </a:xfrm>
        </p:spPr>
        <p:txBody>
          <a:bodyPr/>
          <a:lstStyle/>
          <a:p>
            <a:r>
              <a:rPr lang="en-US" dirty="0"/>
              <a:t>Blobs</a:t>
            </a:r>
          </a:p>
        </p:txBody>
      </p:sp>
    </p:spTree>
    <p:extLst>
      <p:ext uri="{BB962C8B-B14F-4D97-AF65-F5344CB8AC3E}">
        <p14:creationId xmlns:p14="http://schemas.microsoft.com/office/powerpoint/2010/main" val="317487791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blob storage service?</a:t>
            </a:r>
          </a:p>
        </p:txBody>
      </p:sp>
      <p:sp>
        <p:nvSpPr>
          <p:cNvPr id="3" name="Text Placeholder 2"/>
          <p:cNvSpPr>
            <a:spLocks noGrp="1"/>
          </p:cNvSpPr>
          <p:nvPr>
            <p:ph type="body" sz="quarter" idx="10"/>
          </p:nvPr>
        </p:nvSpPr>
        <p:spPr>
          <a:xfrm>
            <a:off x="274638" y="1212851"/>
            <a:ext cx="11887200" cy="5478423"/>
          </a:xfrm>
        </p:spPr>
        <p:txBody>
          <a:bodyPr/>
          <a:lstStyle/>
          <a:p>
            <a:r>
              <a:rPr lang="en-US" dirty="0"/>
              <a:t>Object Storage: Store and serve unstructured data</a:t>
            </a:r>
          </a:p>
          <a:p>
            <a:pPr marL="685800" lvl="2" indent="-457200">
              <a:buFont typeface="Arial" panose="020B0604020202020204" pitchFamily="34" charset="0"/>
              <a:buChar char="•"/>
            </a:pPr>
            <a:r>
              <a:rPr lang="en-US" sz="2400" dirty="0"/>
              <a:t>App </a:t>
            </a:r>
            <a:r>
              <a:rPr lang="en-US" sz="2400"/>
              <a:t>and web </a:t>
            </a:r>
            <a:r>
              <a:rPr lang="en-US" sz="2400" dirty="0"/>
              <a:t>scale data</a:t>
            </a:r>
          </a:p>
          <a:p>
            <a:pPr marL="685800" lvl="2" indent="-457200">
              <a:buFont typeface="Arial" panose="020B0604020202020204" pitchFamily="34" charset="0"/>
              <a:buChar char="•"/>
            </a:pPr>
            <a:r>
              <a:rPr lang="en-US" sz="2400" dirty="0"/>
              <a:t>Big Data from IoT, Genomics, etc.</a:t>
            </a:r>
          </a:p>
          <a:p>
            <a:pPr marL="685800" lvl="2" indent="-457200">
              <a:buFont typeface="Arial" panose="020B0604020202020204" pitchFamily="34" charset="0"/>
              <a:buChar char="•"/>
            </a:pPr>
            <a:r>
              <a:rPr lang="en-US" sz="2400" dirty="0"/>
              <a:t>Backups and archive</a:t>
            </a:r>
          </a:p>
          <a:p>
            <a:pPr marL="685800" lvl="2" indent="-457200">
              <a:buFont typeface="Arial" panose="020B0604020202020204" pitchFamily="34" charset="0"/>
              <a:buChar char="•"/>
            </a:pPr>
            <a:endParaRPr lang="en-US" sz="2400" dirty="0"/>
          </a:p>
          <a:p>
            <a:r>
              <a:rPr lang="en-US" dirty="0"/>
              <a:t>Key Features</a:t>
            </a:r>
            <a:endParaRPr lang="en-US" sz="2800" dirty="0"/>
          </a:p>
          <a:p>
            <a:pPr marL="685800" lvl="2" indent="-457200">
              <a:buFont typeface="Arial" panose="020B0604020202020204" pitchFamily="34" charset="0"/>
              <a:buChar char="•"/>
            </a:pPr>
            <a:r>
              <a:rPr lang="en-US" sz="2400" dirty="0"/>
              <a:t>Scalable </a:t>
            </a:r>
          </a:p>
          <a:p>
            <a:pPr marL="685800" lvl="2" indent="-457200">
              <a:buFont typeface="Arial" panose="020B0604020202020204" pitchFamily="34" charset="0"/>
              <a:buChar char="•"/>
            </a:pPr>
            <a:r>
              <a:rPr lang="en-US" sz="2400" dirty="0"/>
              <a:t>Durable – LRS ( GRS and ZRS not available)</a:t>
            </a:r>
          </a:p>
          <a:p>
            <a:pPr marL="685800" lvl="2" indent="-457200">
              <a:buFont typeface="Arial" panose="020B0604020202020204" pitchFamily="34" charset="0"/>
              <a:buChar char="•"/>
            </a:pPr>
            <a:r>
              <a:rPr lang="en-US" sz="2400" dirty="0"/>
              <a:t>Highly available</a:t>
            </a:r>
          </a:p>
          <a:p>
            <a:pPr marL="685800" lvl="2" indent="-457200">
              <a:buFont typeface="Arial" panose="020B0604020202020204" pitchFamily="34" charset="0"/>
              <a:buChar char="•"/>
            </a:pPr>
            <a:r>
              <a:rPr lang="en-US" sz="2400" dirty="0"/>
              <a:t>Strongly consistent</a:t>
            </a:r>
          </a:p>
          <a:p>
            <a:pPr marL="685800" lvl="2" indent="-457200">
              <a:buFont typeface="Arial" panose="020B0604020202020204" pitchFamily="34" charset="0"/>
              <a:buChar char="•"/>
            </a:pPr>
            <a:r>
              <a:rPr lang="en-US" sz="2400" dirty="0"/>
              <a:t>Dynamically scale up on bandwidth and TPS</a:t>
            </a:r>
          </a:p>
          <a:p>
            <a:pPr marL="685800" lvl="2" indent="-457200">
              <a:buFont typeface="Arial" panose="020B0604020202020204" pitchFamily="34" charset="0"/>
              <a:buChar char="•"/>
            </a:pPr>
            <a:r>
              <a:rPr lang="en-US" sz="2400" dirty="0"/>
              <a:t>Cost effective</a:t>
            </a:r>
          </a:p>
        </p:txBody>
      </p:sp>
    </p:spTree>
    <p:extLst>
      <p:ext uri="{BB962C8B-B14F-4D97-AF65-F5344CB8AC3E}">
        <p14:creationId xmlns:p14="http://schemas.microsoft.com/office/powerpoint/2010/main" val="161842869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960437" y="2293659"/>
            <a:ext cx="1371600" cy="762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Image.jpg</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(&lt;64 MB)</a:t>
            </a:r>
          </a:p>
        </p:txBody>
      </p:sp>
      <p:sp>
        <p:nvSpPr>
          <p:cNvPr id="14" name="Cloud"/>
          <p:cNvSpPr>
            <a:spLocks noChangeAspect="1" noEditPoints="1" noChangeArrowheads="1"/>
          </p:cNvSpPr>
          <p:nvPr/>
        </p:nvSpPr>
        <p:spPr bwMode="auto">
          <a:xfrm>
            <a:off x="4618037" y="1776057"/>
            <a:ext cx="4896168" cy="179720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4"/>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t" anchorCtr="0" compatLnSpc="1">
            <a:prstTxWarp prst="textNoShape">
              <a:avLst/>
            </a:prstTxWarp>
          </a:bodyPr>
          <a:lstStyle/>
          <a:p>
            <a:pPr marL="0" marR="0" lvl="0" indent="0" algn="r" defTabSz="932290" rtl="0" eaLnBrk="1" fontAlgn="base" latinLnBrk="0" hangingPunct="1">
              <a:lnSpc>
                <a:spcPct val="100000"/>
              </a:lnSpc>
              <a:spcBef>
                <a:spcPct val="0"/>
              </a:spcBef>
              <a:spcAft>
                <a:spcPct val="0"/>
              </a:spcAft>
              <a:buClrTx/>
              <a:buSzTx/>
              <a:buFontTx/>
              <a:buNone/>
              <a:tabLst/>
              <a:defRPr/>
            </a:pPr>
            <a:endParaRPr lang="en-US" sz="1836" kern="0">
              <a:solidFill>
                <a:srgbClr val="FFFFFF"/>
              </a:solidFill>
              <a:latin typeface="Calibri"/>
            </a:endParaRPr>
          </a:p>
          <a:p>
            <a:pPr marL="0" marR="0" lvl="0" indent="0" algn="ctr" defTabSz="932290"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Azure Storage</a:t>
            </a:r>
          </a:p>
        </p:txBody>
      </p:sp>
      <p:sp>
        <p:nvSpPr>
          <p:cNvPr id="2" name="Title 1"/>
          <p:cNvSpPr>
            <a:spLocks noGrp="1"/>
          </p:cNvSpPr>
          <p:nvPr>
            <p:ph type="title"/>
          </p:nvPr>
        </p:nvSpPr>
        <p:spPr/>
        <p:txBody>
          <a:bodyPr/>
          <a:lstStyle/>
          <a:p>
            <a:r>
              <a:rPr lang="en-US"/>
              <a:t>Uploading block blobs</a:t>
            </a:r>
          </a:p>
        </p:txBody>
      </p:sp>
      <p:sp>
        <p:nvSpPr>
          <p:cNvPr id="3" name="Text Placeholder 2"/>
          <p:cNvSpPr>
            <a:spLocks noGrp="1"/>
          </p:cNvSpPr>
          <p:nvPr>
            <p:ph type="body" sz="quarter" idx="10"/>
          </p:nvPr>
        </p:nvSpPr>
        <p:spPr>
          <a:xfrm>
            <a:off x="549275" y="4449099"/>
            <a:ext cx="6461125" cy="2135969"/>
          </a:xfrm>
        </p:spPr>
        <p:txBody>
          <a:bodyPr/>
          <a:lstStyle/>
          <a:p>
            <a:pPr lvl="1"/>
            <a:r>
              <a:rPr lang="en-US" sz="2800"/>
              <a:t>Single REST call up to 256 MB*</a:t>
            </a:r>
          </a:p>
          <a:p>
            <a:pPr lvl="1"/>
            <a:r>
              <a:rPr lang="en-US" sz="2800"/>
              <a:t>New </a:t>
            </a:r>
            <a:r>
              <a:rPr lang="en-US" sz="2800" err="1"/>
              <a:t>PutBlob</a:t>
            </a:r>
            <a:r>
              <a:rPr lang="en-US" sz="2800"/>
              <a:t> will replace existing blob</a:t>
            </a:r>
          </a:p>
          <a:p>
            <a:pPr lvl="1"/>
            <a:endParaRPr lang="en-US" sz="2800"/>
          </a:p>
          <a:p>
            <a:pPr lvl="1"/>
            <a:r>
              <a:rPr lang="en-US"/>
              <a:t>*256 MB for version 2016-05-31 and later, and 64 MB for older versions</a:t>
            </a:r>
          </a:p>
        </p:txBody>
      </p:sp>
      <p:sp>
        <p:nvSpPr>
          <p:cNvPr id="5" name="Rectangle 4"/>
          <p:cNvSpPr/>
          <p:nvPr/>
        </p:nvSpPr>
        <p:spPr bwMode="auto">
          <a:xfrm>
            <a:off x="960437" y="2293659"/>
            <a:ext cx="1600200" cy="762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Image.jpg</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(&lt;256 MB)</a:t>
            </a:r>
          </a:p>
        </p:txBody>
      </p:sp>
      <p:sp>
        <p:nvSpPr>
          <p:cNvPr id="10" name="Rectangle 9"/>
          <p:cNvSpPr/>
          <p:nvPr/>
        </p:nvSpPr>
        <p:spPr bwMode="auto">
          <a:xfrm>
            <a:off x="7094437" y="4030662"/>
            <a:ext cx="4838800" cy="266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REST Calls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PutBlob(Image.jpg)</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Tree>
    <p:extLst>
      <p:ext uri="{BB962C8B-B14F-4D97-AF65-F5344CB8AC3E}">
        <p14:creationId xmlns:p14="http://schemas.microsoft.com/office/powerpoint/2010/main" val="1240845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37" presetClass="path" presetSubtype="0" accel="50000" decel="50000" fill="hold" grpId="0" nodeType="withEffect">
                                  <p:stCondLst>
                                    <p:cond delay="0"/>
                                  </p:stCondLst>
                                  <p:childTnLst>
                                    <p:animMotion origin="layout" path="M -1.71305E-6 -3.04585E-6 L 0.0951 0.07036 C 0.11501 0.08648 0.14476 0.09578 0.17603 0.09578 C 0.21152 0.09578 0.24011 0.08648 0.25989 0.07036 L 0.35538 -3.04585E-6 " pathEditMode="relative" rAng="0" ptsTypes="AAAAA">
                                      <p:cBhvr>
                                        <p:cTn id="8" dur="2000" fill="hold"/>
                                        <p:tgtEl>
                                          <p:spTgt spid="5"/>
                                        </p:tgtEl>
                                        <p:attrNameLst>
                                          <p:attrName>ppt_x</p:attrName>
                                          <p:attrName>ppt_y</p:attrName>
                                        </p:attrNameLst>
                                      </p:cBhvr>
                                      <p:rCtr x="17769" y="4789"/>
                                    </p:animMotion>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left)">
                                      <p:cBhvr>
                                        <p:cTn id="13" dur="25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left)">
                                      <p:cBhvr>
                                        <p:cTn id="18" dur="25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2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Cloud"/>
          <p:cNvSpPr>
            <a:spLocks noChangeAspect="1" noEditPoints="1" noChangeArrowheads="1"/>
          </p:cNvSpPr>
          <p:nvPr/>
        </p:nvSpPr>
        <p:spPr bwMode="auto">
          <a:xfrm>
            <a:off x="5608637" y="2049462"/>
            <a:ext cx="4896168" cy="179720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4"/>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t"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Calibri"/>
              <a:ea typeface="+mn-ea"/>
              <a:cs typeface="+mn-cs"/>
            </a:endParaRPr>
          </a:p>
          <a:p>
            <a:pPr marL="0" marR="0" lvl="0" indent="0" algn="r" defTabSz="932290"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a:ln>
                  <a:noFill/>
                </a:ln>
                <a:solidFill>
                  <a:srgbClr val="000000"/>
                </a:solidFill>
                <a:effectLst/>
                <a:uLnTx/>
                <a:uFillTx/>
                <a:latin typeface="Calibri"/>
                <a:ea typeface="+mn-ea"/>
                <a:cs typeface="+mn-cs"/>
              </a:rPr>
              <a:t>Azure Storage</a:t>
            </a:r>
          </a:p>
        </p:txBody>
      </p:sp>
      <p:sp>
        <p:nvSpPr>
          <p:cNvPr id="18" name="Rectangle 17"/>
          <p:cNvSpPr/>
          <p:nvPr/>
        </p:nvSpPr>
        <p:spPr>
          <a:xfrm>
            <a:off x="6107097" y="2456812"/>
            <a:ext cx="1677615" cy="544019"/>
          </a:xfrm>
          <a:prstGeom prst="rect">
            <a:avLst/>
          </a:prstGeom>
          <a:solidFill>
            <a:schemeClr val="accent3"/>
          </a:solid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Movie.mp4</a:t>
            </a:r>
          </a:p>
        </p:txBody>
      </p:sp>
      <p:sp>
        <p:nvSpPr>
          <p:cNvPr id="31" name="Rectangle 30"/>
          <p:cNvSpPr>
            <a:spLocks noChangeAspect="1"/>
          </p:cNvSpPr>
          <p:nvPr/>
        </p:nvSpPr>
        <p:spPr>
          <a:xfrm>
            <a:off x="6152658" y="2515765"/>
            <a:ext cx="1554337" cy="421456"/>
          </a:xfrm>
          <a:prstGeom prst="rect">
            <a:avLst/>
          </a:prstGeom>
          <a:noFill/>
          <a:ln w="25400" cmpd="sng">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Movie.mp4</a:t>
            </a:r>
          </a:p>
        </p:txBody>
      </p:sp>
      <p:sp>
        <p:nvSpPr>
          <p:cNvPr id="2" name="Title 1"/>
          <p:cNvSpPr>
            <a:spLocks noGrp="1"/>
          </p:cNvSpPr>
          <p:nvPr>
            <p:ph type="title"/>
          </p:nvPr>
        </p:nvSpPr>
        <p:spPr/>
        <p:txBody>
          <a:bodyPr/>
          <a:lstStyle/>
          <a:p>
            <a:r>
              <a:rPr lang="en-US"/>
              <a:t>Uploading large block blobs</a:t>
            </a:r>
          </a:p>
        </p:txBody>
      </p:sp>
      <p:sp>
        <p:nvSpPr>
          <p:cNvPr id="3" name="Text Placeholder 2"/>
          <p:cNvSpPr>
            <a:spLocks noGrp="1"/>
          </p:cNvSpPr>
          <p:nvPr>
            <p:ph type="body" sz="quarter" idx="10"/>
          </p:nvPr>
        </p:nvSpPr>
        <p:spPr>
          <a:xfrm>
            <a:off x="278164" y="3657420"/>
            <a:ext cx="6705598" cy="3367076"/>
          </a:xfrm>
        </p:spPr>
        <p:txBody>
          <a:bodyPr/>
          <a:lstStyle/>
          <a:p>
            <a:pPr lvl="1"/>
            <a:r>
              <a:rPr lang="en-US" sz="2400"/>
              <a:t>Up to </a:t>
            </a:r>
            <a:r>
              <a:rPr lang="en-US" altLang="zh-CN" sz="2400"/>
              <a:t>100</a:t>
            </a:r>
            <a:r>
              <a:rPr lang="en-US" sz="2400"/>
              <a:t>MB</a:t>
            </a:r>
            <a:r>
              <a:rPr lang="zh-CN" altLang="en-US" sz="2400"/>
              <a:t>*</a:t>
            </a:r>
            <a:r>
              <a:rPr lang="en-US" sz="2400"/>
              <a:t> per block, variable size</a:t>
            </a:r>
          </a:p>
          <a:p>
            <a:pPr lvl="1"/>
            <a:r>
              <a:rPr lang="en-US" sz="2400"/>
              <a:t>Up to 50,000 blocks</a:t>
            </a:r>
          </a:p>
          <a:p>
            <a:pPr lvl="1"/>
            <a:r>
              <a:rPr lang="en-US" sz="2400" err="1"/>
              <a:t>BlockId</a:t>
            </a:r>
            <a:r>
              <a:rPr lang="en-US" sz="2400"/>
              <a:t> – constant length per block</a:t>
            </a:r>
          </a:p>
          <a:p>
            <a:r>
              <a:rPr lang="en-US" sz="3600"/>
              <a:t>Benefits:</a:t>
            </a:r>
          </a:p>
          <a:p>
            <a:pPr lvl="1"/>
            <a:r>
              <a:rPr lang="en-US" sz="2400"/>
              <a:t>Efficient continuation and retry</a:t>
            </a:r>
          </a:p>
          <a:p>
            <a:pPr lvl="1"/>
            <a:r>
              <a:rPr lang="en-US" sz="2400"/>
              <a:t>Parallel, out of order uploads</a:t>
            </a:r>
          </a:p>
          <a:p>
            <a:pPr lvl="1"/>
            <a:r>
              <a:rPr lang="zh-CN" altLang="en-US"/>
              <a:t>* </a:t>
            </a:r>
            <a:r>
              <a:rPr lang="en-US"/>
              <a:t>less than or equal to 100 MB in size for version 2016-05-31 and later (4 MB for older versions)</a:t>
            </a:r>
          </a:p>
        </p:txBody>
      </p:sp>
      <p:grpSp>
        <p:nvGrpSpPr>
          <p:cNvPr id="4" name="Group 20"/>
          <p:cNvGrpSpPr/>
          <p:nvPr/>
        </p:nvGrpSpPr>
        <p:grpSpPr>
          <a:xfrm>
            <a:off x="885050" y="2205829"/>
            <a:ext cx="3963564" cy="544019"/>
            <a:chOff x="4038600" y="3276600"/>
            <a:chExt cx="3886200" cy="533400"/>
          </a:xfrm>
          <a:solidFill>
            <a:schemeClr val="accent3"/>
          </a:solidFill>
        </p:grpSpPr>
        <p:sp>
          <p:nvSpPr>
            <p:cNvPr id="5" name="Rectangle 4"/>
            <p:cNvSpPr/>
            <p:nvPr/>
          </p:nvSpPr>
          <p:spPr>
            <a:xfrm>
              <a:off x="4038600" y="3276600"/>
              <a:ext cx="228600"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6" name="Rectangle 5"/>
            <p:cNvSpPr/>
            <p:nvPr/>
          </p:nvSpPr>
          <p:spPr>
            <a:xfrm>
              <a:off x="4343400" y="3276600"/>
              <a:ext cx="228600"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7" name="Rectangle 6"/>
            <p:cNvSpPr/>
            <p:nvPr/>
          </p:nvSpPr>
          <p:spPr>
            <a:xfrm>
              <a:off x="4648200" y="3276600"/>
              <a:ext cx="508911"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8" name="Rectangle 7"/>
            <p:cNvSpPr/>
            <p:nvPr/>
          </p:nvSpPr>
          <p:spPr>
            <a:xfrm>
              <a:off x="5257800" y="3276600"/>
              <a:ext cx="228600"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5562600" y="3276600"/>
              <a:ext cx="228600"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5867400" y="3276600"/>
              <a:ext cx="228600"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6172200" y="3276600"/>
              <a:ext cx="228600"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77000" y="3276600"/>
              <a:ext cx="228600"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6781800" y="3276600"/>
              <a:ext cx="228600"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14" name="Rectangle 13"/>
            <p:cNvSpPr/>
            <p:nvPr/>
          </p:nvSpPr>
          <p:spPr>
            <a:xfrm>
              <a:off x="7086600" y="3276600"/>
              <a:ext cx="228600"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7391400" y="3276600"/>
              <a:ext cx="228600"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16" name="Rectangle 15"/>
            <p:cNvSpPr/>
            <p:nvPr/>
          </p:nvSpPr>
          <p:spPr>
            <a:xfrm>
              <a:off x="7696200" y="3276600"/>
              <a:ext cx="228600" cy="533400"/>
            </a:xfrm>
            <a:prstGeom prst="rect">
              <a:avLst/>
            </a:prstGeom>
            <a:grp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grpSp>
      <p:sp>
        <p:nvSpPr>
          <p:cNvPr id="19" name="Rectangle 18"/>
          <p:cNvSpPr/>
          <p:nvPr/>
        </p:nvSpPr>
        <p:spPr>
          <a:xfrm>
            <a:off x="1195918" y="2205829"/>
            <a:ext cx="3341829" cy="544019"/>
          </a:xfrm>
          <a:prstGeom prst="rect">
            <a:avLst/>
          </a:prstGeom>
          <a:solidFill>
            <a:schemeClr val="accent3"/>
          </a:solid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Movie.mp4 (1 GB)</a:t>
            </a:r>
          </a:p>
        </p:txBody>
      </p:sp>
      <p:sp>
        <p:nvSpPr>
          <p:cNvPr id="20" name="Rectangle 19"/>
          <p:cNvSpPr/>
          <p:nvPr/>
        </p:nvSpPr>
        <p:spPr>
          <a:xfrm>
            <a:off x="824577" y="2205829"/>
            <a:ext cx="233151" cy="544019"/>
          </a:xfrm>
          <a:prstGeom prst="rect">
            <a:avLst/>
          </a:prstGeom>
          <a:solidFill>
            <a:schemeClr val="accent3"/>
          </a:solid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grpSp>
        <p:nvGrpSpPr>
          <p:cNvPr id="21" name="Group 38"/>
          <p:cNvGrpSpPr/>
          <p:nvPr/>
        </p:nvGrpSpPr>
        <p:grpSpPr>
          <a:xfrm>
            <a:off x="723966" y="2794387"/>
            <a:ext cx="4198871" cy="818494"/>
            <a:chOff x="836946" y="3220211"/>
            <a:chExt cx="4116914" cy="802518"/>
          </a:xfrm>
        </p:grpSpPr>
        <p:sp>
          <p:nvSpPr>
            <p:cNvPr id="22" name="TextBox 21"/>
            <p:cNvSpPr txBox="1"/>
            <p:nvPr/>
          </p:nvSpPr>
          <p:spPr>
            <a:xfrm>
              <a:off x="836946" y="3251687"/>
              <a:ext cx="458060"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BL001</a:t>
              </a:r>
            </a:p>
          </p:txBody>
        </p:sp>
        <p:sp>
          <p:nvSpPr>
            <p:cNvPr id="23" name="TextBox 22"/>
            <p:cNvSpPr txBox="1"/>
            <p:nvPr/>
          </p:nvSpPr>
          <p:spPr>
            <a:xfrm>
              <a:off x="1130328" y="3245359"/>
              <a:ext cx="458060"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BL002</a:t>
              </a:r>
            </a:p>
          </p:txBody>
        </p:sp>
        <p:sp>
          <p:nvSpPr>
            <p:cNvPr id="24" name="TextBox 23"/>
            <p:cNvSpPr txBox="1"/>
            <p:nvPr/>
          </p:nvSpPr>
          <p:spPr>
            <a:xfrm>
              <a:off x="1459686" y="3251687"/>
              <a:ext cx="458060"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BL003</a:t>
              </a:r>
            </a:p>
          </p:txBody>
        </p:sp>
        <p:sp>
          <p:nvSpPr>
            <p:cNvPr id="25" name="TextBox 24"/>
            <p:cNvSpPr txBox="1"/>
            <p:nvPr/>
          </p:nvSpPr>
          <p:spPr>
            <a:xfrm>
              <a:off x="4495800" y="3220211"/>
              <a:ext cx="458060" cy="802518"/>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BLN00</a:t>
              </a:r>
            </a:p>
          </p:txBody>
        </p:sp>
        <p:cxnSp>
          <p:nvCxnSpPr>
            <p:cNvPr id="26" name="Straight Connector 25"/>
            <p:cNvCxnSpPr/>
            <p:nvPr/>
          </p:nvCxnSpPr>
          <p:spPr>
            <a:xfrm>
              <a:off x="1905000" y="3555018"/>
              <a:ext cx="2514600" cy="1588"/>
            </a:xfrm>
            <a:prstGeom prst="line">
              <a:avLst/>
            </a:prstGeom>
            <a:ln w="50800">
              <a:solidFill>
                <a:srgbClr val="107C10"/>
              </a:solidFill>
              <a:prstDash val="sysDot"/>
            </a:ln>
          </p:spPr>
          <p:style>
            <a:lnRef idx="1">
              <a:schemeClr val="accent1"/>
            </a:lnRef>
            <a:fillRef idx="0">
              <a:schemeClr val="accent1"/>
            </a:fillRef>
            <a:effectRef idx="0">
              <a:schemeClr val="accent1"/>
            </a:effectRef>
            <a:fontRef idx="minor">
              <a:schemeClr val="tx1"/>
            </a:fontRef>
          </p:style>
        </p:cxnSp>
      </p:grpSp>
      <p:sp>
        <p:nvSpPr>
          <p:cNvPr id="27" name="Rectangle 26"/>
          <p:cNvSpPr/>
          <p:nvPr/>
        </p:nvSpPr>
        <p:spPr>
          <a:xfrm>
            <a:off x="6751637" y="3954462"/>
            <a:ext cx="5442467" cy="2819400"/>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REST Calls</a:t>
            </a:r>
          </a:p>
          <a:p>
            <a:pPr marL="0" marR="0" lvl="0" indent="0" algn="l"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solidFill>
                <a:srgbClr val="FFFFFF"/>
              </a:solidFill>
              <a:effectLst/>
              <a:uLnTx/>
              <a:uFillTx/>
              <a:latin typeface="Segoe UI"/>
              <a:ea typeface="+mn-ea"/>
              <a:cs typeface="+mn-cs"/>
            </a:endParaRP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onsolas" panose="020B0609020204030204" pitchFamily="49" charset="0"/>
                <a:ea typeface="+mn-ea"/>
                <a:cs typeface="+mn-cs"/>
              </a:rPr>
              <a:t>blobName = “Movie.mp4”;</a:t>
            </a: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onsolas" panose="020B0609020204030204" pitchFamily="49" charset="0"/>
                <a:ea typeface="+mn-ea"/>
                <a:cs typeface="+mn-cs"/>
              </a:rPr>
              <a:t>PutBlock(blobName, BL001, BL001Data);</a:t>
            </a: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onsolas" panose="020B0609020204030204" pitchFamily="49" charset="0"/>
                <a:ea typeface="+mn-ea"/>
                <a:cs typeface="+mn-cs"/>
              </a:rPr>
              <a:t>PutBlock(blobName, BL002, BL002Data);</a:t>
            </a: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onsolas" panose="020B0609020204030204" pitchFamily="49" charset="0"/>
                <a:ea typeface="+mn-ea"/>
                <a:cs typeface="+mn-cs"/>
              </a:rPr>
              <a:t>PutBlock(blobName, BLN00, BLN00Data);</a:t>
            </a: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Consolas" panose="020B0609020204030204" pitchFamily="49" charset="0"/>
                <a:ea typeface="+mn-ea"/>
                <a:cs typeface="+mn-cs"/>
              </a:rPr>
              <a:t>PutBlockList(blobName,</a:t>
            </a: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Consolas" panose="020B0609020204030204" pitchFamily="49" charset="0"/>
                <a:ea typeface="+mn-ea"/>
                <a:cs typeface="+mn-cs"/>
              </a:rPr>
              <a:t>	       BL001,…,BL00N);</a:t>
            </a:r>
          </a:p>
        </p:txBody>
      </p:sp>
      <p:sp>
        <p:nvSpPr>
          <p:cNvPr id="28" name="Rectangle 27"/>
          <p:cNvSpPr/>
          <p:nvPr/>
        </p:nvSpPr>
        <p:spPr>
          <a:xfrm>
            <a:off x="1184017" y="2205829"/>
            <a:ext cx="233151" cy="544019"/>
          </a:xfrm>
          <a:prstGeom prst="rect">
            <a:avLst/>
          </a:prstGeom>
          <a:solidFill>
            <a:schemeClr val="accent3"/>
          </a:solid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29" name="Rectangle 28"/>
          <p:cNvSpPr/>
          <p:nvPr/>
        </p:nvSpPr>
        <p:spPr>
          <a:xfrm>
            <a:off x="1509360" y="2201862"/>
            <a:ext cx="509254" cy="544019"/>
          </a:xfrm>
          <a:prstGeom prst="rect">
            <a:avLst/>
          </a:prstGeom>
          <a:solidFill>
            <a:schemeClr val="accent3"/>
          </a:solid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30" name="Rectangle 29"/>
          <p:cNvSpPr/>
          <p:nvPr/>
        </p:nvSpPr>
        <p:spPr>
          <a:xfrm>
            <a:off x="4603563" y="2205829"/>
            <a:ext cx="233151" cy="544019"/>
          </a:xfrm>
          <a:prstGeom prst="rect">
            <a:avLst/>
          </a:prstGeom>
          <a:solidFill>
            <a:schemeClr val="accent3"/>
          </a:solidFill>
          <a:ln>
            <a:solidFill>
              <a:schemeClr val="accent3"/>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32" name="Oval 31"/>
          <p:cNvSpPr/>
          <p:nvPr/>
        </p:nvSpPr>
        <p:spPr bwMode="auto">
          <a:xfrm>
            <a:off x="8428038" y="6240462"/>
            <a:ext cx="2286000" cy="525462"/>
          </a:xfrm>
          <a:prstGeom prst="ellipse">
            <a:avLst/>
          </a:prstGeom>
          <a:noFill/>
          <a:ln w="50800">
            <a:solidFill>
              <a:srgbClr val="5C2D9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53692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2" end="2"/>
                                            </p:txEl>
                                          </p:spTgt>
                                        </p:tgtEl>
                                        <p:attrNameLst>
                                          <p:attrName>style.visibility</p:attrName>
                                        </p:attrNameLst>
                                      </p:cBhvr>
                                      <p:to>
                                        <p:strVal val="visible"/>
                                      </p:to>
                                    </p:set>
                                  </p:childTnLst>
                                </p:cTn>
                              </p:par>
                              <p:par>
                                <p:cTn id="7" presetID="55"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anim calcmode="lin" valueType="num">
                                      <p:cBhvr>
                                        <p:cTn id="9" dur="1000" fill="hold"/>
                                        <p:tgtEl>
                                          <p:spTgt spid="31"/>
                                        </p:tgtEl>
                                        <p:attrNameLst>
                                          <p:attrName>ppt_w</p:attrName>
                                        </p:attrNameLst>
                                      </p:cBhvr>
                                      <p:tavLst>
                                        <p:tav tm="0">
                                          <p:val>
                                            <p:strVal val="#ppt_w*0.70"/>
                                          </p:val>
                                        </p:tav>
                                        <p:tav tm="100000">
                                          <p:val>
                                            <p:strVal val="#ppt_w"/>
                                          </p:val>
                                        </p:tav>
                                      </p:tavLst>
                                    </p:anim>
                                    <p:anim calcmode="lin" valueType="num">
                                      <p:cBhvr>
                                        <p:cTn id="10" dur="1000" fill="hold"/>
                                        <p:tgtEl>
                                          <p:spTgt spid="31"/>
                                        </p:tgtEl>
                                        <p:attrNameLst>
                                          <p:attrName>ppt_h</p:attrName>
                                        </p:attrNameLst>
                                      </p:cBhvr>
                                      <p:tavLst>
                                        <p:tav tm="0">
                                          <p:val>
                                            <p:strVal val="#ppt_h"/>
                                          </p:val>
                                        </p:tav>
                                        <p:tav tm="100000">
                                          <p:val>
                                            <p:strVal val="#ppt_h"/>
                                          </p:val>
                                        </p:tav>
                                      </p:tavLst>
                                    </p:anim>
                                    <p:animEffect transition="in" filter="fade">
                                      <p:cBhvr>
                                        <p:cTn id="11" dur="10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hidden"/>
                                      </p:to>
                                    </p:set>
                                  </p:childTnLst>
                                </p:cTn>
                              </p:par>
                            </p:childTnLst>
                          </p:cTn>
                        </p:par>
                        <p:par>
                          <p:cTn id="16" fill="hold">
                            <p:stCondLst>
                              <p:cond delay="0"/>
                            </p:stCondLst>
                            <p:childTnLst>
                              <p:par>
                                <p:cTn id="17" presetID="55"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0.70"/>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par>
                          <p:cTn id="22" fill="hold">
                            <p:stCondLst>
                              <p:cond delay="1000"/>
                            </p:stCondLst>
                            <p:childTnLst>
                              <p:par>
                                <p:cTn id="23" presetID="17" presetClass="entr" presetSubtype="1"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ppt_h/2"/>
                                          </p:val>
                                        </p:tav>
                                        <p:tav tm="100000">
                                          <p:val>
                                            <p:strVal val="#ppt_y"/>
                                          </p:val>
                                        </p:tav>
                                      </p:tavLst>
                                    </p:anim>
                                    <p:anim calcmode="lin" valueType="num">
                                      <p:cBhvr>
                                        <p:cTn id="27" dur="1000" fill="hold"/>
                                        <p:tgtEl>
                                          <p:spTgt spid="21"/>
                                        </p:tgtEl>
                                        <p:attrNameLst>
                                          <p:attrName>ppt_w</p:attrName>
                                        </p:attrNameLst>
                                      </p:cBhvr>
                                      <p:tavLst>
                                        <p:tav tm="0">
                                          <p:val>
                                            <p:strVal val="#ppt_w"/>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 fill="hold" nodeType="clickEffect">
                                  <p:stCondLst>
                                    <p:cond delay="0"/>
                                  </p:stCondLst>
                                  <p:childTnLst>
                                    <p:set>
                                      <p:cBhvr>
                                        <p:cTn id="32" dur="1" fill="hold">
                                          <p:stCondLst>
                                            <p:cond delay="0"/>
                                          </p:stCondLst>
                                        </p:cTn>
                                        <p:tgtEl>
                                          <p:spTgt spid="27">
                                            <p:txEl>
                                              <p:pRg st="3" end="3"/>
                                            </p:txEl>
                                          </p:spTgt>
                                        </p:tgtEl>
                                        <p:attrNameLst>
                                          <p:attrName>style.visibility</p:attrName>
                                        </p:attrNameLst>
                                      </p:cBhvr>
                                      <p:to>
                                        <p:strVal val="visible"/>
                                      </p:to>
                                    </p:set>
                                    <p:anim calcmode="lin" valueType="num">
                                      <p:cBhvr>
                                        <p:cTn id="33"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p:cTn id="34" dur="500" fill="hold"/>
                                        <p:tgtEl>
                                          <p:spTgt spid="27">
                                            <p:txEl>
                                              <p:pRg st="3" end="3"/>
                                            </p:txEl>
                                          </p:spTgt>
                                        </p:tgtEl>
                                        <p:attrNameLst>
                                          <p:attrName>ppt_y</p:attrName>
                                        </p:attrNameLst>
                                      </p:cBhvr>
                                      <p:tavLst>
                                        <p:tav tm="0">
                                          <p:val>
                                            <p:strVal val="#ppt_y-#ppt_h/2"/>
                                          </p:val>
                                        </p:tav>
                                        <p:tav tm="100000">
                                          <p:val>
                                            <p:strVal val="#ppt_y"/>
                                          </p:val>
                                        </p:tav>
                                      </p:tavLst>
                                    </p:anim>
                                    <p:anim calcmode="lin" valueType="num">
                                      <p:cBhvr>
                                        <p:cTn id="35" dur="500" fill="hold"/>
                                        <p:tgtEl>
                                          <p:spTgt spid="27">
                                            <p:txEl>
                                              <p:pRg st="3" end="3"/>
                                            </p:txEl>
                                          </p:spTgt>
                                        </p:tgtEl>
                                        <p:attrNameLst>
                                          <p:attrName>ppt_w</p:attrName>
                                        </p:attrNameLst>
                                      </p:cBhvr>
                                      <p:tavLst>
                                        <p:tav tm="0">
                                          <p:val>
                                            <p:strVal val="#ppt_w"/>
                                          </p:val>
                                        </p:tav>
                                        <p:tav tm="100000">
                                          <p:val>
                                            <p:strVal val="#ppt_w"/>
                                          </p:val>
                                        </p:tav>
                                      </p:tavLst>
                                    </p:anim>
                                    <p:anim calcmode="lin" valueType="num">
                                      <p:cBhvr>
                                        <p:cTn id="36" dur="500" fill="hold"/>
                                        <p:tgtEl>
                                          <p:spTgt spid="27">
                                            <p:txEl>
                                              <p:pRg st="3" end="3"/>
                                            </p:txEl>
                                          </p:spTgt>
                                        </p:tgtEl>
                                        <p:attrNameLst>
                                          <p:attrName>ppt_h</p:attrName>
                                        </p:attrNameLst>
                                      </p:cBhvr>
                                      <p:tavLst>
                                        <p:tav tm="0">
                                          <p:val>
                                            <p:fltVal val="0"/>
                                          </p:val>
                                        </p:tav>
                                        <p:tav tm="100000">
                                          <p:val>
                                            <p:strVal val="#ppt_h"/>
                                          </p:val>
                                        </p:tav>
                                      </p:tavLst>
                                    </p:anim>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par>
                          <p:cTn id="40" fill="hold">
                            <p:stCondLst>
                              <p:cond delay="500"/>
                            </p:stCondLst>
                            <p:childTnLst>
                              <p:par>
                                <p:cTn id="41" presetID="0" presetClass="path" presetSubtype="0" accel="50000" decel="50000" fill="hold" grpId="0" nodeType="afterEffect">
                                  <p:stCondLst>
                                    <p:cond delay="0"/>
                                  </p:stCondLst>
                                  <p:childTnLst>
                                    <p:animMotion origin="layout" path="M 1.96324E-6 -2.64185E-6 C 0.03663 0.01362 0.07403 0.02724 0.14667 0.03541 C 0.21943 0.04381 0.32767 0.04676 0.43668 0.04993 " pathEditMode="relative" rAng="0" ptsTypes="AAA">
                                      <p:cBhvr>
                                        <p:cTn id="42" dur="2000" fill="hold"/>
                                        <p:tgtEl>
                                          <p:spTgt spid="20"/>
                                        </p:tgtEl>
                                        <p:attrNameLst>
                                          <p:attrName>ppt_x</p:attrName>
                                          <p:attrName>ppt_y</p:attrName>
                                        </p:attrNameLst>
                                      </p:cBhvr>
                                      <p:rCtr x="21828" y="2497"/>
                                    </p:animMotion>
                                  </p:childTnLst>
                                </p:cTn>
                              </p:par>
                            </p:childTnLst>
                          </p:cTn>
                        </p:par>
                        <p:par>
                          <p:cTn id="43" fill="hold">
                            <p:stCondLst>
                              <p:cond delay="2500"/>
                            </p:stCondLst>
                            <p:childTnLst>
                              <p:par>
                                <p:cTn id="44" presetID="10" presetClass="exit" presetSubtype="0" fill="hold" nodeType="afterEffect">
                                  <p:stCondLst>
                                    <p:cond delay="0"/>
                                  </p:stCondLst>
                                  <p:childTnLst>
                                    <p:animEffect transition="out" filter="fade">
                                      <p:cBhvr>
                                        <p:cTn id="45" dur="2000"/>
                                        <p:tgtEl>
                                          <p:spTgt spid="20"/>
                                        </p:tgtEl>
                                      </p:cBhvr>
                                    </p:animEffect>
                                    <p:set>
                                      <p:cBhvr>
                                        <p:cTn id="46" dur="1" fill="hold">
                                          <p:stCondLst>
                                            <p:cond delay="1999"/>
                                          </p:stCondLst>
                                        </p:cTn>
                                        <p:tgtEl>
                                          <p:spTgt spid="2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7" presetClass="entr" presetSubtype="1" fill="hold" nodeType="clickEffect">
                                  <p:stCondLst>
                                    <p:cond delay="0"/>
                                  </p:stCondLst>
                                  <p:childTnLst>
                                    <p:set>
                                      <p:cBhvr>
                                        <p:cTn id="50" dur="1" fill="hold">
                                          <p:stCondLst>
                                            <p:cond delay="0"/>
                                          </p:stCondLst>
                                        </p:cTn>
                                        <p:tgtEl>
                                          <p:spTgt spid="27">
                                            <p:txEl>
                                              <p:pRg st="4" end="4"/>
                                            </p:txEl>
                                          </p:spTgt>
                                        </p:tgtEl>
                                        <p:attrNameLst>
                                          <p:attrName>style.visibility</p:attrName>
                                        </p:attrNameLst>
                                      </p:cBhvr>
                                      <p:to>
                                        <p:strVal val="visible"/>
                                      </p:to>
                                    </p:set>
                                    <p:anim calcmode="lin" valueType="num">
                                      <p:cBhvr>
                                        <p:cTn id="51"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p:cTn id="52" dur="500" fill="hold"/>
                                        <p:tgtEl>
                                          <p:spTgt spid="27">
                                            <p:txEl>
                                              <p:pRg st="4" end="4"/>
                                            </p:txEl>
                                          </p:spTgt>
                                        </p:tgtEl>
                                        <p:attrNameLst>
                                          <p:attrName>ppt_y</p:attrName>
                                        </p:attrNameLst>
                                      </p:cBhvr>
                                      <p:tavLst>
                                        <p:tav tm="0">
                                          <p:val>
                                            <p:strVal val="#ppt_y-#ppt_h/2"/>
                                          </p:val>
                                        </p:tav>
                                        <p:tav tm="100000">
                                          <p:val>
                                            <p:strVal val="#ppt_y"/>
                                          </p:val>
                                        </p:tav>
                                      </p:tavLst>
                                    </p:anim>
                                    <p:anim calcmode="lin" valueType="num">
                                      <p:cBhvr>
                                        <p:cTn id="53" dur="500" fill="hold"/>
                                        <p:tgtEl>
                                          <p:spTgt spid="27">
                                            <p:txEl>
                                              <p:pRg st="4" end="4"/>
                                            </p:txEl>
                                          </p:spTgt>
                                        </p:tgtEl>
                                        <p:attrNameLst>
                                          <p:attrName>ppt_w</p:attrName>
                                        </p:attrNameLst>
                                      </p:cBhvr>
                                      <p:tavLst>
                                        <p:tav tm="0">
                                          <p:val>
                                            <p:strVal val="#ppt_w"/>
                                          </p:val>
                                        </p:tav>
                                        <p:tav tm="100000">
                                          <p:val>
                                            <p:strVal val="#ppt_w"/>
                                          </p:val>
                                        </p:tav>
                                      </p:tavLst>
                                    </p:anim>
                                    <p:anim calcmode="lin" valueType="num">
                                      <p:cBhvr>
                                        <p:cTn id="54" dur="500" fill="hold"/>
                                        <p:tgtEl>
                                          <p:spTgt spid="27">
                                            <p:txEl>
                                              <p:pRg st="4" end="4"/>
                                            </p:txEl>
                                          </p:spTgt>
                                        </p:tgtEl>
                                        <p:attrNameLst>
                                          <p:attrName>ppt_h</p:attrName>
                                        </p:attrNameLst>
                                      </p:cBhvr>
                                      <p:tavLst>
                                        <p:tav tm="0">
                                          <p:val>
                                            <p:fltVal val="0"/>
                                          </p:val>
                                        </p:tav>
                                        <p:tav tm="100000">
                                          <p:val>
                                            <p:strVal val="#ppt_h"/>
                                          </p:val>
                                        </p:tav>
                                      </p:tavLst>
                                    </p:anim>
                                  </p:childTnLst>
                                </p:cTn>
                              </p:par>
                            </p:childTnLst>
                          </p:cTn>
                        </p:par>
                        <p:par>
                          <p:cTn id="55" fill="hold">
                            <p:stCondLst>
                              <p:cond delay="500"/>
                            </p:stCondLst>
                            <p:childTnLst>
                              <p:par>
                                <p:cTn id="56" presetID="1" presetClass="entr" presetSubtype="0"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par>
                          <p:cTn id="58" fill="hold">
                            <p:stCondLst>
                              <p:cond delay="500"/>
                            </p:stCondLst>
                            <p:childTnLst>
                              <p:par>
                                <p:cTn id="59" presetID="0" presetClass="path" presetSubtype="0" accel="50000" decel="50000" fill="hold" grpId="0" nodeType="afterEffect">
                                  <p:stCondLst>
                                    <p:cond delay="0"/>
                                  </p:stCondLst>
                                  <p:childTnLst>
                                    <p:animMotion origin="layout" path="M -4.2941E-6 -2.64185E-6 C 0.03613 0.01226 0.07302 0.0252 0.14489 0.03291 C 0.21713 0.04108 0.3241 0.04381 0.43222 0.04698 " pathEditMode="relative" rAng="0" ptsTypes="AAA">
                                      <p:cBhvr>
                                        <p:cTn id="60" dur="2000" fill="hold"/>
                                        <p:tgtEl>
                                          <p:spTgt spid="28"/>
                                        </p:tgtEl>
                                        <p:attrNameLst>
                                          <p:attrName>ppt_x</p:attrName>
                                          <p:attrName>ppt_y</p:attrName>
                                        </p:attrNameLst>
                                      </p:cBhvr>
                                      <p:rCtr x="21611" y="2338"/>
                                    </p:animMotion>
                                  </p:childTnLst>
                                </p:cTn>
                              </p:par>
                            </p:childTnLst>
                          </p:cTn>
                        </p:par>
                        <p:par>
                          <p:cTn id="61" fill="hold">
                            <p:stCondLst>
                              <p:cond delay="2500"/>
                            </p:stCondLst>
                            <p:childTnLst>
                              <p:par>
                                <p:cTn id="62" presetID="10" presetClass="exit" presetSubtype="0" fill="hold" grpId="1" nodeType="afterEffect">
                                  <p:stCondLst>
                                    <p:cond delay="0"/>
                                  </p:stCondLst>
                                  <p:childTnLst>
                                    <p:animEffect transition="out" filter="fade">
                                      <p:cBhvr>
                                        <p:cTn id="63" dur="2000"/>
                                        <p:tgtEl>
                                          <p:spTgt spid="28"/>
                                        </p:tgtEl>
                                      </p:cBhvr>
                                    </p:animEffect>
                                    <p:set>
                                      <p:cBhvr>
                                        <p:cTn id="64" dur="1" fill="hold">
                                          <p:stCondLst>
                                            <p:cond delay="1999"/>
                                          </p:stCondLst>
                                        </p:cTn>
                                        <p:tgtEl>
                                          <p:spTgt spid="28"/>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7" presetClass="entr" presetSubtype="1" fill="hold" nodeType="clickEffect">
                                  <p:stCondLst>
                                    <p:cond delay="0"/>
                                  </p:stCondLst>
                                  <p:childTnLst>
                                    <p:set>
                                      <p:cBhvr>
                                        <p:cTn id="68" dur="1" fill="hold">
                                          <p:stCondLst>
                                            <p:cond delay="0"/>
                                          </p:stCondLst>
                                        </p:cTn>
                                        <p:tgtEl>
                                          <p:spTgt spid="27">
                                            <p:txEl>
                                              <p:pRg st="5" end="5"/>
                                            </p:txEl>
                                          </p:spTgt>
                                        </p:tgtEl>
                                        <p:attrNameLst>
                                          <p:attrName>style.visibility</p:attrName>
                                        </p:attrNameLst>
                                      </p:cBhvr>
                                      <p:to>
                                        <p:strVal val="visible"/>
                                      </p:to>
                                    </p:set>
                                    <p:anim calcmode="lin" valueType="num">
                                      <p:cBhvr>
                                        <p:cTn id="69"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p:cTn id="70" dur="500" fill="hold"/>
                                        <p:tgtEl>
                                          <p:spTgt spid="27">
                                            <p:txEl>
                                              <p:pRg st="5" end="5"/>
                                            </p:txEl>
                                          </p:spTgt>
                                        </p:tgtEl>
                                        <p:attrNameLst>
                                          <p:attrName>ppt_y</p:attrName>
                                        </p:attrNameLst>
                                      </p:cBhvr>
                                      <p:tavLst>
                                        <p:tav tm="0">
                                          <p:val>
                                            <p:strVal val="#ppt_y-#ppt_h/2"/>
                                          </p:val>
                                        </p:tav>
                                        <p:tav tm="100000">
                                          <p:val>
                                            <p:strVal val="#ppt_y"/>
                                          </p:val>
                                        </p:tav>
                                      </p:tavLst>
                                    </p:anim>
                                    <p:anim calcmode="lin" valueType="num">
                                      <p:cBhvr>
                                        <p:cTn id="71" dur="500" fill="hold"/>
                                        <p:tgtEl>
                                          <p:spTgt spid="27">
                                            <p:txEl>
                                              <p:pRg st="5" end="5"/>
                                            </p:txEl>
                                          </p:spTgt>
                                        </p:tgtEl>
                                        <p:attrNameLst>
                                          <p:attrName>ppt_w</p:attrName>
                                        </p:attrNameLst>
                                      </p:cBhvr>
                                      <p:tavLst>
                                        <p:tav tm="0">
                                          <p:val>
                                            <p:strVal val="#ppt_w"/>
                                          </p:val>
                                        </p:tav>
                                        <p:tav tm="100000">
                                          <p:val>
                                            <p:strVal val="#ppt_w"/>
                                          </p:val>
                                        </p:tav>
                                      </p:tavLst>
                                    </p:anim>
                                    <p:anim calcmode="lin" valueType="num">
                                      <p:cBhvr>
                                        <p:cTn id="72" dur="500" fill="hold"/>
                                        <p:tgtEl>
                                          <p:spTgt spid="27">
                                            <p:txEl>
                                              <p:pRg st="5" end="5"/>
                                            </p:txEl>
                                          </p:spTgt>
                                        </p:tgtEl>
                                        <p:attrNameLst>
                                          <p:attrName>ppt_h</p:attrName>
                                        </p:attrNameLst>
                                      </p:cBhvr>
                                      <p:tavLst>
                                        <p:tav tm="0">
                                          <p:val>
                                            <p:fltVal val="0"/>
                                          </p:val>
                                        </p:tav>
                                        <p:tav tm="100000">
                                          <p:val>
                                            <p:strVal val="#ppt_h"/>
                                          </p:val>
                                        </p:tav>
                                      </p:tavLst>
                                    </p:anim>
                                  </p:childTnLst>
                                </p:cTn>
                              </p:par>
                            </p:childTnLst>
                          </p:cTn>
                        </p:par>
                        <p:par>
                          <p:cTn id="73" fill="hold">
                            <p:stCondLst>
                              <p:cond delay="500"/>
                            </p:stCondLst>
                            <p:childTnLst>
                              <p:par>
                                <p:cTn id="74" presetID="1" presetClass="entr" presetSubtype="0" fill="hold" nodeType="afterEffect">
                                  <p:stCondLst>
                                    <p:cond delay="0"/>
                                  </p:stCondLst>
                                  <p:childTnLst>
                                    <p:set>
                                      <p:cBhvr>
                                        <p:cTn id="75" dur="1" fill="hold">
                                          <p:stCondLst>
                                            <p:cond delay="0"/>
                                          </p:stCondLst>
                                        </p:cTn>
                                        <p:tgtEl>
                                          <p:spTgt spid="29"/>
                                        </p:tgtEl>
                                        <p:attrNameLst>
                                          <p:attrName>style.visibility</p:attrName>
                                        </p:attrNameLst>
                                      </p:cBhvr>
                                      <p:to>
                                        <p:strVal val="visible"/>
                                      </p:to>
                                    </p:set>
                                  </p:childTnLst>
                                </p:cTn>
                              </p:par>
                            </p:childTnLst>
                          </p:cTn>
                        </p:par>
                        <p:par>
                          <p:cTn id="76" fill="hold">
                            <p:stCondLst>
                              <p:cond delay="500"/>
                            </p:stCondLst>
                            <p:childTnLst>
                              <p:par>
                                <p:cTn id="77" presetID="0" presetClass="path" presetSubtype="0" accel="50000" decel="50000" fill="hold" grpId="0" nodeType="afterEffect">
                                  <p:stCondLst>
                                    <p:cond delay="0"/>
                                  </p:stCondLst>
                                  <p:childTnLst>
                                    <p:animMotion origin="layout" path="M 2.28236E-6 1.28461E-6 C 0.03561 0.01294 0.07212 0.02587 0.14284 0.03382 C 0.21381 0.04153 0.31925 0.04448 0.42558 0.04743 " pathEditMode="relative" rAng="0" ptsTypes="AAA">
                                      <p:cBhvr>
                                        <p:cTn id="78" dur="2000" fill="hold"/>
                                        <p:tgtEl>
                                          <p:spTgt spid="29"/>
                                        </p:tgtEl>
                                        <p:attrNameLst>
                                          <p:attrName>ppt_x</p:attrName>
                                          <p:attrName>ppt_y</p:attrName>
                                        </p:attrNameLst>
                                      </p:cBhvr>
                                      <p:rCtr x="21279" y="2360"/>
                                    </p:animMotion>
                                  </p:childTnLst>
                                </p:cTn>
                              </p:par>
                            </p:childTnLst>
                          </p:cTn>
                        </p:par>
                        <p:par>
                          <p:cTn id="79" fill="hold">
                            <p:stCondLst>
                              <p:cond delay="2500"/>
                            </p:stCondLst>
                            <p:childTnLst>
                              <p:par>
                                <p:cTn id="80" presetID="10" presetClass="exit" presetSubtype="0" fill="hold" grpId="1" nodeType="afterEffect">
                                  <p:stCondLst>
                                    <p:cond delay="0"/>
                                  </p:stCondLst>
                                  <p:childTnLst>
                                    <p:animEffect transition="out" filter="fade">
                                      <p:cBhvr>
                                        <p:cTn id="81" dur="2000"/>
                                        <p:tgtEl>
                                          <p:spTgt spid="29"/>
                                        </p:tgtEl>
                                      </p:cBhvr>
                                    </p:animEffect>
                                    <p:set>
                                      <p:cBhvr>
                                        <p:cTn id="82" dur="1" fill="hold">
                                          <p:stCondLst>
                                            <p:cond delay="1999"/>
                                          </p:stCondLst>
                                        </p:cTn>
                                        <p:tgtEl>
                                          <p:spTgt spid="2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7" presetClass="entr" presetSubtype="1" fill="hold" nodeType="clickEffect">
                                  <p:stCondLst>
                                    <p:cond delay="0"/>
                                  </p:stCondLst>
                                  <p:childTnLst>
                                    <p:set>
                                      <p:cBhvr>
                                        <p:cTn id="86" dur="1" fill="hold">
                                          <p:stCondLst>
                                            <p:cond delay="0"/>
                                          </p:stCondLst>
                                        </p:cTn>
                                        <p:tgtEl>
                                          <p:spTgt spid="27">
                                            <p:txEl>
                                              <p:pRg st="6" end="6"/>
                                            </p:txEl>
                                          </p:spTgt>
                                        </p:tgtEl>
                                        <p:attrNameLst>
                                          <p:attrName>style.visibility</p:attrName>
                                        </p:attrNameLst>
                                      </p:cBhvr>
                                      <p:to>
                                        <p:strVal val="visible"/>
                                      </p:to>
                                    </p:set>
                                    <p:anim calcmode="lin" valueType="num">
                                      <p:cBhvr>
                                        <p:cTn id="87"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p:cTn id="88" dur="500" fill="hold"/>
                                        <p:tgtEl>
                                          <p:spTgt spid="27">
                                            <p:txEl>
                                              <p:pRg st="6" end="6"/>
                                            </p:txEl>
                                          </p:spTgt>
                                        </p:tgtEl>
                                        <p:attrNameLst>
                                          <p:attrName>ppt_y</p:attrName>
                                        </p:attrNameLst>
                                      </p:cBhvr>
                                      <p:tavLst>
                                        <p:tav tm="0">
                                          <p:val>
                                            <p:strVal val="#ppt_y-#ppt_h/2"/>
                                          </p:val>
                                        </p:tav>
                                        <p:tav tm="100000">
                                          <p:val>
                                            <p:strVal val="#ppt_y"/>
                                          </p:val>
                                        </p:tav>
                                      </p:tavLst>
                                    </p:anim>
                                    <p:anim calcmode="lin" valueType="num">
                                      <p:cBhvr>
                                        <p:cTn id="89" dur="500" fill="hold"/>
                                        <p:tgtEl>
                                          <p:spTgt spid="27">
                                            <p:txEl>
                                              <p:pRg st="6" end="6"/>
                                            </p:txEl>
                                          </p:spTgt>
                                        </p:tgtEl>
                                        <p:attrNameLst>
                                          <p:attrName>ppt_w</p:attrName>
                                        </p:attrNameLst>
                                      </p:cBhvr>
                                      <p:tavLst>
                                        <p:tav tm="0">
                                          <p:val>
                                            <p:strVal val="#ppt_w"/>
                                          </p:val>
                                        </p:tav>
                                        <p:tav tm="100000">
                                          <p:val>
                                            <p:strVal val="#ppt_w"/>
                                          </p:val>
                                        </p:tav>
                                      </p:tavLst>
                                    </p:anim>
                                    <p:anim calcmode="lin" valueType="num">
                                      <p:cBhvr>
                                        <p:cTn id="90" dur="500" fill="hold"/>
                                        <p:tgtEl>
                                          <p:spTgt spid="27">
                                            <p:txEl>
                                              <p:pRg st="6" end="6"/>
                                            </p:txEl>
                                          </p:spTgt>
                                        </p:tgtEl>
                                        <p:attrNameLst>
                                          <p:attrName>ppt_h</p:attrName>
                                        </p:attrNameLst>
                                      </p:cBhvr>
                                      <p:tavLst>
                                        <p:tav tm="0">
                                          <p:val>
                                            <p:fltVal val="0"/>
                                          </p:val>
                                        </p:tav>
                                        <p:tav tm="100000">
                                          <p:val>
                                            <p:strVal val="#ppt_h"/>
                                          </p:val>
                                        </p:tav>
                                      </p:tavLst>
                                    </p:anim>
                                  </p:childTnLst>
                                </p:cTn>
                              </p:par>
                            </p:childTnLst>
                          </p:cTn>
                        </p:par>
                        <p:par>
                          <p:cTn id="91" fill="hold">
                            <p:stCondLst>
                              <p:cond delay="500"/>
                            </p:stCondLst>
                            <p:childTnLst>
                              <p:par>
                                <p:cTn id="92" presetID="1" presetClass="entr" presetSubtype="0" fill="hold" grpId="2" nodeType="afterEffect">
                                  <p:stCondLst>
                                    <p:cond delay="0"/>
                                  </p:stCondLst>
                                  <p:childTnLst>
                                    <p:set>
                                      <p:cBhvr>
                                        <p:cTn id="93" dur="1" fill="hold">
                                          <p:stCondLst>
                                            <p:cond delay="0"/>
                                          </p:stCondLst>
                                        </p:cTn>
                                        <p:tgtEl>
                                          <p:spTgt spid="30"/>
                                        </p:tgtEl>
                                        <p:attrNameLst>
                                          <p:attrName>style.visibility</p:attrName>
                                        </p:attrNameLst>
                                      </p:cBhvr>
                                      <p:to>
                                        <p:strVal val="visible"/>
                                      </p:to>
                                    </p:set>
                                  </p:childTnLst>
                                </p:cTn>
                              </p:par>
                            </p:childTnLst>
                          </p:cTn>
                        </p:par>
                        <p:par>
                          <p:cTn id="94" fill="hold">
                            <p:stCondLst>
                              <p:cond delay="500"/>
                            </p:stCondLst>
                            <p:childTnLst>
                              <p:par>
                                <p:cTn id="95" presetID="0" presetClass="path" presetSubtype="0" accel="50000" decel="50000" fill="hold" grpId="0" nodeType="afterEffect">
                                  <p:stCondLst>
                                    <p:cond delay="0"/>
                                  </p:stCondLst>
                                  <p:childTnLst>
                                    <p:animMotion origin="layout" path="M 3.82946E-7 -2.64185E-6 C 0.01889 0.01521 0.03791 0.03064 0.0757 0.03995 C 0.11373 0.04925 0.17067 0.05243 0.22747 0.05606 " pathEditMode="relative" rAng="0" ptsTypes="AAA">
                                      <p:cBhvr>
                                        <p:cTn id="96" dur="2000" fill="hold"/>
                                        <p:tgtEl>
                                          <p:spTgt spid="30"/>
                                        </p:tgtEl>
                                        <p:attrNameLst>
                                          <p:attrName>ppt_x</p:attrName>
                                          <p:attrName>ppt_y</p:attrName>
                                        </p:attrNameLst>
                                      </p:cBhvr>
                                      <p:rCtr x="11373" y="2792"/>
                                    </p:animMotion>
                                  </p:childTnLst>
                                </p:cTn>
                              </p:par>
                            </p:childTnLst>
                          </p:cTn>
                        </p:par>
                        <p:par>
                          <p:cTn id="97" fill="hold">
                            <p:stCondLst>
                              <p:cond delay="2500"/>
                            </p:stCondLst>
                            <p:childTnLst>
                              <p:par>
                                <p:cTn id="98" presetID="10" presetClass="exit" presetSubtype="0" fill="hold" grpId="1" nodeType="afterEffect">
                                  <p:stCondLst>
                                    <p:cond delay="0"/>
                                  </p:stCondLst>
                                  <p:childTnLst>
                                    <p:animEffect transition="out" filter="fade">
                                      <p:cBhvr>
                                        <p:cTn id="99" dur="2000"/>
                                        <p:tgtEl>
                                          <p:spTgt spid="30"/>
                                        </p:tgtEl>
                                      </p:cBhvr>
                                    </p:animEffect>
                                    <p:set>
                                      <p:cBhvr>
                                        <p:cTn id="100" dur="1" fill="hold">
                                          <p:stCondLst>
                                            <p:cond delay="1999"/>
                                          </p:stCondLst>
                                        </p:cTn>
                                        <p:tgtEl>
                                          <p:spTgt spid="30"/>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7" presetClass="entr" presetSubtype="1" fill="hold" nodeType="clickEffect">
                                  <p:stCondLst>
                                    <p:cond delay="0"/>
                                  </p:stCondLst>
                                  <p:childTnLst>
                                    <p:set>
                                      <p:cBhvr>
                                        <p:cTn id="104" dur="1" fill="hold">
                                          <p:stCondLst>
                                            <p:cond delay="0"/>
                                          </p:stCondLst>
                                        </p:cTn>
                                        <p:tgtEl>
                                          <p:spTgt spid="27">
                                            <p:txEl>
                                              <p:pRg st="7" end="7"/>
                                            </p:txEl>
                                          </p:spTgt>
                                        </p:tgtEl>
                                        <p:attrNameLst>
                                          <p:attrName>style.visibility</p:attrName>
                                        </p:attrNameLst>
                                      </p:cBhvr>
                                      <p:to>
                                        <p:strVal val="visible"/>
                                      </p:to>
                                    </p:set>
                                    <p:anim calcmode="lin" valueType="num">
                                      <p:cBhvr>
                                        <p:cTn id="105" dur="500" fill="hold"/>
                                        <p:tgtEl>
                                          <p:spTgt spid="27">
                                            <p:txEl>
                                              <p:pRg st="7" end="7"/>
                                            </p:txEl>
                                          </p:spTgt>
                                        </p:tgtEl>
                                        <p:attrNameLst>
                                          <p:attrName>ppt_x</p:attrName>
                                        </p:attrNameLst>
                                      </p:cBhvr>
                                      <p:tavLst>
                                        <p:tav tm="0">
                                          <p:val>
                                            <p:strVal val="#ppt_x"/>
                                          </p:val>
                                        </p:tav>
                                        <p:tav tm="100000">
                                          <p:val>
                                            <p:strVal val="#ppt_x"/>
                                          </p:val>
                                        </p:tav>
                                      </p:tavLst>
                                    </p:anim>
                                    <p:anim calcmode="lin" valueType="num">
                                      <p:cBhvr>
                                        <p:cTn id="106" dur="500" fill="hold"/>
                                        <p:tgtEl>
                                          <p:spTgt spid="27">
                                            <p:txEl>
                                              <p:pRg st="7" end="7"/>
                                            </p:txEl>
                                          </p:spTgt>
                                        </p:tgtEl>
                                        <p:attrNameLst>
                                          <p:attrName>ppt_y</p:attrName>
                                        </p:attrNameLst>
                                      </p:cBhvr>
                                      <p:tavLst>
                                        <p:tav tm="0">
                                          <p:val>
                                            <p:strVal val="#ppt_y-#ppt_h/2"/>
                                          </p:val>
                                        </p:tav>
                                        <p:tav tm="100000">
                                          <p:val>
                                            <p:strVal val="#ppt_y"/>
                                          </p:val>
                                        </p:tav>
                                      </p:tavLst>
                                    </p:anim>
                                    <p:anim calcmode="lin" valueType="num">
                                      <p:cBhvr>
                                        <p:cTn id="107" dur="500" fill="hold"/>
                                        <p:tgtEl>
                                          <p:spTgt spid="27">
                                            <p:txEl>
                                              <p:pRg st="7" end="7"/>
                                            </p:txEl>
                                          </p:spTgt>
                                        </p:tgtEl>
                                        <p:attrNameLst>
                                          <p:attrName>ppt_w</p:attrName>
                                        </p:attrNameLst>
                                      </p:cBhvr>
                                      <p:tavLst>
                                        <p:tav tm="0">
                                          <p:val>
                                            <p:strVal val="#ppt_w"/>
                                          </p:val>
                                        </p:tav>
                                        <p:tav tm="100000">
                                          <p:val>
                                            <p:strVal val="#ppt_w"/>
                                          </p:val>
                                        </p:tav>
                                      </p:tavLst>
                                    </p:anim>
                                    <p:anim calcmode="lin" valueType="num">
                                      <p:cBhvr>
                                        <p:cTn id="108" dur="500" fill="hold"/>
                                        <p:tgtEl>
                                          <p:spTgt spid="27">
                                            <p:txEl>
                                              <p:pRg st="7" end="7"/>
                                            </p:txEl>
                                          </p:spTgt>
                                        </p:tgtEl>
                                        <p:attrNameLst>
                                          <p:attrName>ppt_h</p:attrName>
                                        </p:attrNameLst>
                                      </p:cBhvr>
                                      <p:tavLst>
                                        <p:tav tm="0">
                                          <p:val>
                                            <p:fltVal val="0"/>
                                          </p:val>
                                        </p:tav>
                                        <p:tav tm="100000">
                                          <p:val>
                                            <p:strVal val="#ppt_h"/>
                                          </p:val>
                                        </p:tav>
                                      </p:tavLst>
                                    </p:anim>
                                  </p:childTnLst>
                                </p:cTn>
                              </p:par>
                              <p:par>
                                <p:cTn id="109" presetID="17" presetClass="entr" presetSubtype="1" fill="hold" nodeType="withEffect">
                                  <p:stCondLst>
                                    <p:cond delay="0"/>
                                  </p:stCondLst>
                                  <p:childTnLst>
                                    <p:set>
                                      <p:cBhvr>
                                        <p:cTn id="110" dur="1" fill="hold">
                                          <p:stCondLst>
                                            <p:cond delay="0"/>
                                          </p:stCondLst>
                                        </p:cTn>
                                        <p:tgtEl>
                                          <p:spTgt spid="27">
                                            <p:txEl>
                                              <p:pRg st="8" end="8"/>
                                            </p:txEl>
                                          </p:spTgt>
                                        </p:tgtEl>
                                        <p:attrNameLst>
                                          <p:attrName>style.visibility</p:attrName>
                                        </p:attrNameLst>
                                      </p:cBhvr>
                                      <p:to>
                                        <p:strVal val="visible"/>
                                      </p:to>
                                    </p:set>
                                    <p:anim calcmode="lin" valueType="num">
                                      <p:cBhvr>
                                        <p:cTn id="111" dur="500" fill="hold"/>
                                        <p:tgtEl>
                                          <p:spTgt spid="27">
                                            <p:txEl>
                                              <p:pRg st="8" end="8"/>
                                            </p:txEl>
                                          </p:spTgt>
                                        </p:tgtEl>
                                        <p:attrNameLst>
                                          <p:attrName>ppt_x</p:attrName>
                                        </p:attrNameLst>
                                      </p:cBhvr>
                                      <p:tavLst>
                                        <p:tav tm="0">
                                          <p:val>
                                            <p:strVal val="#ppt_x"/>
                                          </p:val>
                                        </p:tav>
                                        <p:tav tm="100000">
                                          <p:val>
                                            <p:strVal val="#ppt_x"/>
                                          </p:val>
                                        </p:tav>
                                      </p:tavLst>
                                    </p:anim>
                                    <p:anim calcmode="lin" valueType="num">
                                      <p:cBhvr>
                                        <p:cTn id="112" dur="500" fill="hold"/>
                                        <p:tgtEl>
                                          <p:spTgt spid="27">
                                            <p:txEl>
                                              <p:pRg st="8" end="8"/>
                                            </p:txEl>
                                          </p:spTgt>
                                        </p:tgtEl>
                                        <p:attrNameLst>
                                          <p:attrName>ppt_y</p:attrName>
                                        </p:attrNameLst>
                                      </p:cBhvr>
                                      <p:tavLst>
                                        <p:tav tm="0">
                                          <p:val>
                                            <p:strVal val="#ppt_y-#ppt_h/2"/>
                                          </p:val>
                                        </p:tav>
                                        <p:tav tm="100000">
                                          <p:val>
                                            <p:strVal val="#ppt_y"/>
                                          </p:val>
                                        </p:tav>
                                      </p:tavLst>
                                    </p:anim>
                                    <p:anim calcmode="lin" valueType="num">
                                      <p:cBhvr>
                                        <p:cTn id="113" dur="500" fill="hold"/>
                                        <p:tgtEl>
                                          <p:spTgt spid="27">
                                            <p:txEl>
                                              <p:pRg st="8" end="8"/>
                                            </p:txEl>
                                          </p:spTgt>
                                        </p:tgtEl>
                                        <p:attrNameLst>
                                          <p:attrName>ppt_w</p:attrName>
                                        </p:attrNameLst>
                                      </p:cBhvr>
                                      <p:tavLst>
                                        <p:tav tm="0">
                                          <p:val>
                                            <p:strVal val="#ppt_w"/>
                                          </p:val>
                                        </p:tav>
                                        <p:tav tm="100000">
                                          <p:val>
                                            <p:strVal val="#ppt_w"/>
                                          </p:val>
                                        </p:tav>
                                      </p:tavLst>
                                    </p:anim>
                                    <p:anim calcmode="lin" valueType="num">
                                      <p:cBhvr>
                                        <p:cTn id="114" dur="500" fill="hold"/>
                                        <p:tgtEl>
                                          <p:spTgt spid="27">
                                            <p:txEl>
                                              <p:pRg st="8" end="8"/>
                                            </p:txEl>
                                          </p:spTgt>
                                        </p:tgtEl>
                                        <p:attrNameLst>
                                          <p:attrName>ppt_h</p:attrName>
                                        </p:attrNameLst>
                                      </p:cBhvr>
                                      <p:tavLst>
                                        <p:tav tm="0">
                                          <p:val>
                                            <p:fltVal val="0"/>
                                          </p:val>
                                        </p:tav>
                                        <p:tav tm="100000">
                                          <p:val>
                                            <p:strVal val="#ppt_h"/>
                                          </p:val>
                                        </p:tav>
                                      </p:tavLst>
                                    </p:anim>
                                  </p:childTnLst>
                                </p:cTn>
                              </p:par>
                            </p:childTnLst>
                          </p:cTn>
                        </p:par>
                        <p:par>
                          <p:cTn id="115" fill="hold">
                            <p:stCondLst>
                              <p:cond delay="500"/>
                            </p:stCondLst>
                            <p:childTnLst>
                              <p:par>
                                <p:cTn id="116" presetID="55" presetClass="entr" presetSubtype="0" fill="hold" grpId="0" nodeType="afterEffect">
                                  <p:stCondLst>
                                    <p:cond delay="0"/>
                                  </p:stCondLst>
                                  <p:childTnLst>
                                    <p:set>
                                      <p:cBhvr>
                                        <p:cTn id="117" dur="1" fill="hold">
                                          <p:stCondLst>
                                            <p:cond delay="0"/>
                                          </p:stCondLst>
                                        </p:cTn>
                                        <p:tgtEl>
                                          <p:spTgt spid="18"/>
                                        </p:tgtEl>
                                        <p:attrNameLst>
                                          <p:attrName>style.visibility</p:attrName>
                                        </p:attrNameLst>
                                      </p:cBhvr>
                                      <p:to>
                                        <p:strVal val="visible"/>
                                      </p:to>
                                    </p:set>
                                    <p:anim calcmode="lin" valueType="num">
                                      <p:cBhvr>
                                        <p:cTn id="118" dur="1000" fill="hold"/>
                                        <p:tgtEl>
                                          <p:spTgt spid="18"/>
                                        </p:tgtEl>
                                        <p:attrNameLst>
                                          <p:attrName>ppt_w</p:attrName>
                                        </p:attrNameLst>
                                      </p:cBhvr>
                                      <p:tavLst>
                                        <p:tav tm="0">
                                          <p:val>
                                            <p:strVal val="#ppt_w*0.70"/>
                                          </p:val>
                                        </p:tav>
                                        <p:tav tm="100000">
                                          <p:val>
                                            <p:strVal val="#ppt_w"/>
                                          </p:val>
                                        </p:tav>
                                      </p:tavLst>
                                    </p:anim>
                                    <p:anim calcmode="lin" valueType="num">
                                      <p:cBhvr>
                                        <p:cTn id="119" dur="1000" fill="hold"/>
                                        <p:tgtEl>
                                          <p:spTgt spid="18"/>
                                        </p:tgtEl>
                                        <p:attrNameLst>
                                          <p:attrName>ppt_h</p:attrName>
                                        </p:attrNameLst>
                                      </p:cBhvr>
                                      <p:tavLst>
                                        <p:tav tm="0">
                                          <p:val>
                                            <p:strVal val="#ppt_h"/>
                                          </p:val>
                                        </p:tav>
                                        <p:tav tm="100000">
                                          <p:val>
                                            <p:strVal val="#ppt_h"/>
                                          </p:val>
                                        </p:tav>
                                      </p:tavLst>
                                    </p:anim>
                                    <p:animEffect transition="in" filter="fade">
                                      <p:cBhvr>
                                        <p:cTn id="120" dur="1000"/>
                                        <p:tgtEl>
                                          <p:spTgt spid="18"/>
                                        </p:tgtEl>
                                      </p:cBhvr>
                                    </p:animEffect>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grpId="0" nodeType="clickEffect">
                                  <p:stCondLst>
                                    <p:cond delay="0"/>
                                  </p:stCondLst>
                                  <p:childTnLst>
                                    <p:set>
                                      <p:cBhvr>
                                        <p:cTn id="124" dur="1" fill="hold">
                                          <p:stCondLst>
                                            <p:cond delay="0"/>
                                          </p:stCondLst>
                                        </p:cTn>
                                        <p:tgtEl>
                                          <p:spTgt spid="32"/>
                                        </p:tgtEl>
                                        <p:attrNameLst>
                                          <p:attrName>style.visibility</p:attrName>
                                        </p:attrNameLst>
                                      </p:cBhvr>
                                      <p:to>
                                        <p:strVal val="visible"/>
                                      </p:to>
                                    </p:set>
                                    <p:animEffect transition="in" filter="blinds(horizontal)">
                                      <p:cBhvr>
                                        <p:cTn id="125" dur="500"/>
                                        <p:tgtEl>
                                          <p:spTgt spid="32"/>
                                        </p:tgtEl>
                                      </p:cBhvr>
                                    </p:animEffect>
                                  </p:childTnLst>
                                </p:cTn>
                              </p:par>
                              <p:par>
                                <p:cTn id="126" presetID="22" presetClass="entr" presetSubtype="8" fill="hold" nodeType="withEffect">
                                  <p:stCondLst>
                                    <p:cond delay="0"/>
                                  </p:stCondLst>
                                  <p:childTnLst>
                                    <p:set>
                                      <p:cBhvr>
                                        <p:cTn id="127" dur="1" fill="hold">
                                          <p:stCondLst>
                                            <p:cond delay="0"/>
                                          </p:stCondLst>
                                        </p:cTn>
                                        <p:tgtEl>
                                          <p:spTgt spid="3">
                                            <p:txEl>
                                              <p:pRg st="0" end="0"/>
                                            </p:txEl>
                                          </p:spTgt>
                                        </p:tgtEl>
                                        <p:attrNameLst>
                                          <p:attrName>style.visibility</p:attrName>
                                        </p:attrNameLst>
                                      </p:cBhvr>
                                      <p:to>
                                        <p:strVal val="visible"/>
                                      </p:to>
                                    </p:set>
                                    <p:animEffect transition="in" filter="wipe(left)">
                                      <p:cBhvr>
                                        <p:cTn id="128" dur="250"/>
                                        <p:tgtEl>
                                          <p:spTgt spid="3">
                                            <p:txEl>
                                              <p:pRg st="0" end="0"/>
                                            </p:txEl>
                                          </p:spTgt>
                                        </p:tgtEl>
                                      </p:cBhvr>
                                    </p:animEffect>
                                  </p:childTnLst>
                                </p:cTn>
                              </p:par>
                              <p:par>
                                <p:cTn id="129" presetID="22" presetClass="entr" presetSubtype="8" fill="hold" nodeType="withEffect">
                                  <p:stCondLst>
                                    <p:cond delay="0"/>
                                  </p:stCondLst>
                                  <p:childTnLst>
                                    <p:set>
                                      <p:cBhvr>
                                        <p:cTn id="130" dur="1" fill="hold">
                                          <p:stCondLst>
                                            <p:cond delay="0"/>
                                          </p:stCondLst>
                                        </p:cTn>
                                        <p:tgtEl>
                                          <p:spTgt spid="3">
                                            <p:txEl>
                                              <p:pRg st="1" end="1"/>
                                            </p:txEl>
                                          </p:spTgt>
                                        </p:tgtEl>
                                        <p:attrNameLst>
                                          <p:attrName>style.visibility</p:attrName>
                                        </p:attrNameLst>
                                      </p:cBhvr>
                                      <p:to>
                                        <p:strVal val="visible"/>
                                      </p:to>
                                    </p:set>
                                    <p:animEffect transition="in" filter="wipe(left)">
                                      <p:cBhvr>
                                        <p:cTn id="131" dur="250"/>
                                        <p:tgtEl>
                                          <p:spTgt spid="3">
                                            <p:txEl>
                                              <p:pRg st="1" end="1"/>
                                            </p:txEl>
                                          </p:spTgt>
                                        </p:tgtEl>
                                      </p:cBhvr>
                                    </p:animEffect>
                                  </p:childTnLst>
                                </p:cTn>
                              </p:par>
                              <p:par>
                                <p:cTn id="132" presetID="22" presetClass="entr" presetSubtype="8" fill="hold" nodeType="withEffect">
                                  <p:stCondLst>
                                    <p:cond delay="0"/>
                                  </p:stCondLst>
                                  <p:childTnLst>
                                    <p:set>
                                      <p:cBhvr>
                                        <p:cTn id="133" dur="1" fill="hold">
                                          <p:stCondLst>
                                            <p:cond delay="0"/>
                                          </p:stCondLst>
                                        </p:cTn>
                                        <p:tgtEl>
                                          <p:spTgt spid="3">
                                            <p:txEl>
                                              <p:pRg st="2" end="2"/>
                                            </p:txEl>
                                          </p:spTgt>
                                        </p:tgtEl>
                                        <p:attrNameLst>
                                          <p:attrName>style.visibility</p:attrName>
                                        </p:attrNameLst>
                                      </p:cBhvr>
                                      <p:to>
                                        <p:strVal val="visible"/>
                                      </p:to>
                                    </p:set>
                                    <p:animEffect transition="in" filter="wipe(left)">
                                      <p:cBhvr>
                                        <p:cTn id="134" dur="250"/>
                                        <p:tgtEl>
                                          <p:spTgt spid="3">
                                            <p:txEl>
                                              <p:pRg st="2" end="2"/>
                                            </p:txEl>
                                          </p:spTgt>
                                        </p:tgtEl>
                                      </p:cBhvr>
                                    </p:animEffect>
                                  </p:childTnLst>
                                </p:cTn>
                              </p:par>
                              <p:par>
                                <p:cTn id="135" presetID="22" presetClass="entr" presetSubtype="8" fill="hold" nodeType="withEffect">
                                  <p:stCondLst>
                                    <p:cond delay="0"/>
                                  </p:stCondLst>
                                  <p:childTnLst>
                                    <p:set>
                                      <p:cBhvr>
                                        <p:cTn id="136" dur="1" fill="hold">
                                          <p:stCondLst>
                                            <p:cond delay="0"/>
                                          </p:stCondLst>
                                        </p:cTn>
                                        <p:tgtEl>
                                          <p:spTgt spid="3">
                                            <p:txEl>
                                              <p:pRg st="3" end="3"/>
                                            </p:txEl>
                                          </p:spTgt>
                                        </p:tgtEl>
                                        <p:attrNameLst>
                                          <p:attrName>style.visibility</p:attrName>
                                        </p:attrNameLst>
                                      </p:cBhvr>
                                      <p:to>
                                        <p:strVal val="visible"/>
                                      </p:to>
                                    </p:set>
                                    <p:animEffect transition="in" filter="wipe(left)">
                                      <p:cBhvr>
                                        <p:cTn id="137" dur="250"/>
                                        <p:tgtEl>
                                          <p:spTgt spid="3">
                                            <p:txEl>
                                              <p:pRg st="3" end="3"/>
                                            </p:txEl>
                                          </p:spTgt>
                                        </p:tgtEl>
                                      </p:cBhvr>
                                    </p:animEffect>
                                  </p:childTnLst>
                                </p:cTn>
                              </p:par>
                              <p:par>
                                <p:cTn id="138" presetID="22" presetClass="entr" presetSubtype="8" fill="hold" nodeType="withEffect">
                                  <p:stCondLst>
                                    <p:cond delay="0"/>
                                  </p:stCondLst>
                                  <p:childTnLst>
                                    <p:set>
                                      <p:cBhvr>
                                        <p:cTn id="139" dur="1" fill="hold">
                                          <p:stCondLst>
                                            <p:cond delay="0"/>
                                          </p:stCondLst>
                                        </p:cTn>
                                        <p:tgtEl>
                                          <p:spTgt spid="3">
                                            <p:txEl>
                                              <p:pRg st="4" end="4"/>
                                            </p:txEl>
                                          </p:spTgt>
                                        </p:tgtEl>
                                        <p:attrNameLst>
                                          <p:attrName>style.visibility</p:attrName>
                                        </p:attrNameLst>
                                      </p:cBhvr>
                                      <p:to>
                                        <p:strVal val="visible"/>
                                      </p:to>
                                    </p:set>
                                    <p:animEffect transition="in" filter="wipe(left)">
                                      <p:cBhvr>
                                        <p:cTn id="140" dur="250"/>
                                        <p:tgtEl>
                                          <p:spTgt spid="3">
                                            <p:txEl>
                                              <p:pRg st="4" end="4"/>
                                            </p:txEl>
                                          </p:spTgt>
                                        </p:tgtEl>
                                      </p:cBhvr>
                                    </p:animEffect>
                                  </p:childTnLst>
                                </p:cTn>
                              </p:par>
                              <p:par>
                                <p:cTn id="141" presetID="22" presetClass="entr" presetSubtype="8" fill="hold" nodeType="withEffect">
                                  <p:stCondLst>
                                    <p:cond delay="0"/>
                                  </p:stCondLst>
                                  <p:childTnLst>
                                    <p:set>
                                      <p:cBhvr>
                                        <p:cTn id="142" dur="1" fill="hold">
                                          <p:stCondLst>
                                            <p:cond delay="0"/>
                                          </p:stCondLst>
                                        </p:cTn>
                                        <p:tgtEl>
                                          <p:spTgt spid="3">
                                            <p:txEl>
                                              <p:pRg st="5" end="5"/>
                                            </p:txEl>
                                          </p:spTgt>
                                        </p:tgtEl>
                                        <p:attrNameLst>
                                          <p:attrName>style.visibility</p:attrName>
                                        </p:attrNameLst>
                                      </p:cBhvr>
                                      <p:to>
                                        <p:strVal val="visible"/>
                                      </p:to>
                                    </p:set>
                                    <p:animEffect transition="in" filter="wipe(left)">
                                      <p:cBhvr>
                                        <p:cTn id="143" dur="250"/>
                                        <p:tgtEl>
                                          <p:spTgt spid="3">
                                            <p:txEl>
                                              <p:pRg st="5" end="5"/>
                                            </p:txEl>
                                          </p:spTgt>
                                        </p:tgtEl>
                                      </p:cBhvr>
                                    </p:animEffect>
                                  </p:childTnLst>
                                </p:cTn>
                              </p:par>
                              <p:par>
                                <p:cTn id="144" presetID="22" presetClass="entr" presetSubtype="8" fill="hold" nodeType="withEffect">
                                  <p:stCondLst>
                                    <p:cond delay="0"/>
                                  </p:stCondLst>
                                  <p:childTnLst>
                                    <p:set>
                                      <p:cBhvr>
                                        <p:cTn id="145" dur="1" fill="hold">
                                          <p:stCondLst>
                                            <p:cond delay="0"/>
                                          </p:stCondLst>
                                        </p:cTn>
                                        <p:tgtEl>
                                          <p:spTgt spid="3">
                                            <p:txEl>
                                              <p:pRg st="6" end="6"/>
                                            </p:txEl>
                                          </p:spTgt>
                                        </p:tgtEl>
                                        <p:attrNameLst>
                                          <p:attrName>style.visibility</p:attrName>
                                        </p:attrNameLst>
                                      </p:cBhvr>
                                      <p:to>
                                        <p:strVal val="visible"/>
                                      </p:to>
                                    </p:set>
                                    <p:animEffect transition="in" filter="wipe(left)">
                                      <p:cBhvr>
                                        <p:cTn id="146" dur="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1" grpId="0" animBg="1"/>
      <p:bldP spid="19" grpId="0" animBg="1"/>
      <p:bldP spid="20" grpId="0" animBg="1"/>
      <p:bldP spid="28" grpId="0" animBg="1"/>
      <p:bldP spid="28" grpId="1" animBg="1"/>
      <p:bldP spid="29" grpId="0" animBg="1"/>
      <p:bldP spid="29" grpId="1" animBg="1"/>
      <p:bldP spid="30" grpId="0" animBg="1"/>
      <p:bldP spid="30" grpId="1" animBg="1"/>
      <p:bldP spid="30" grpId="2"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block blobs</a:t>
            </a:r>
          </a:p>
        </p:txBody>
      </p:sp>
      <p:sp>
        <p:nvSpPr>
          <p:cNvPr id="72" name="Text Placeholder 71"/>
          <p:cNvSpPr>
            <a:spLocks noGrp="1"/>
          </p:cNvSpPr>
          <p:nvPr>
            <p:ph type="body" sz="quarter" idx="10"/>
          </p:nvPr>
        </p:nvSpPr>
        <p:spPr>
          <a:xfrm>
            <a:off x="274638" y="3878262"/>
            <a:ext cx="6289214" cy="2468368"/>
          </a:xfrm>
        </p:spPr>
        <p:txBody>
          <a:bodyPr/>
          <a:lstStyle/>
          <a:p>
            <a:pPr lvl="1"/>
            <a:r>
              <a:rPr lang="en-US" sz="2800">
                <a:solidFill>
                  <a:srgbClr val="0070C0"/>
                </a:solidFill>
              </a:rPr>
              <a:t>GetBlockList </a:t>
            </a:r>
            <a:r>
              <a:rPr lang="en-US" sz="2800"/>
              <a:t>to get both block lists</a:t>
            </a:r>
          </a:p>
          <a:p>
            <a:pPr lvl="1"/>
            <a:endParaRPr lang="en-US" sz="2800"/>
          </a:p>
          <a:p>
            <a:pPr lvl="1"/>
            <a:r>
              <a:rPr lang="en-US" sz="2800"/>
              <a:t>Blobs are mutable</a:t>
            </a:r>
          </a:p>
          <a:p>
            <a:pPr lvl="1"/>
            <a:r>
              <a:rPr lang="en-US" sz="2800"/>
              <a:t>Modify and delete blocks</a:t>
            </a:r>
          </a:p>
          <a:p>
            <a:pPr lvl="1"/>
            <a:r>
              <a:rPr lang="en-US" sz="2800"/>
              <a:t>Efficient duplicate data upload</a:t>
            </a:r>
          </a:p>
        </p:txBody>
      </p:sp>
      <p:grpSp>
        <p:nvGrpSpPr>
          <p:cNvPr id="3" name="Group 29"/>
          <p:cNvGrpSpPr/>
          <p:nvPr/>
        </p:nvGrpSpPr>
        <p:grpSpPr>
          <a:xfrm>
            <a:off x="731838" y="2201862"/>
            <a:ext cx="467179" cy="1305514"/>
            <a:chOff x="1333070" y="1871796"/>
            <a:chExt cx="458061" cy="1280032"/>
          </a:xfrm>
        </p:grpSpPr>
        <p:sp>
          <p:nvSpPr>
            <p:cNvPr id="4" name="Rectangle 3"/>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5" name="TextBox 4"/>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BL001</a:t>
              </a:r>
            </a:p>
          </p:txBody>
        </p:sp>
      </p:grpSp>
      <p:sp>
        <p:nvSpPr>
          <p:cNvPr id="8" name="Right Brace 7"/>
          <p:cNvSpPr/>
          <p:nvPr/>
        </p:nvSpPr>
        <p:spPr>
          <a:xfrm rot="16200000">
            <a:off x="1541256" y="982208"/>
            <a:ext cx="356203" cy="1834958"/>
          </a:xfrm>
          <a:prstGeom prst="rightBrace">
            <a:avLst/>
          </a:prstGeom>
          <a:ln w="38100">
            <a:solidFill>
              <a:srgbClr val="107C1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TextBox 8"/>
          <p:cNvSpPr txBox="1"/>
          <p:nvPr/>
        </p:nvSpPr>
        <p:spPr>
          <a:xfrm>
            <a:off x="1072163" y="1439862"/>
            <a:ext cx="1168333" cy="282513"/>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107C10"/>
                </a:solidFill>
                <a:effectLst/>
                <a:uLnTx/>
                <a:uFillTx/>
                <a:latin typeface="Segoe UI"/>
                <a:ea typeface="+mn-ea"/>
                <a:cs typeface="+mn-cs"/>
              </a:rPr>
              <a:t>Committed</a:t>
            </a:r>
          </a:p>
        </p:txBody>
      </p:sp>
      <p:grpSp>
        <p:nvGrpSpPr>
          <p:cNvPr id="10" name="Group 29"/>
          <p:cNvGrpSpPr/>
          <p:nvPr/>
        </p:nvGrpSpPr>
        <p:grpSpPr>
          <a:xfrm>
            <a:off x="1102858" y="2201862"/>
            <a:ext cx="467179" cy="1305514"/>
            <a:chOff x="1333070" y="1871796"/>
            <a:chExt cx="458061" cy="1280032"/>
          </a:xfrm>
        </p:grpSpPr>
        <p:sp>
          <p:nvSpPr>
            <p:cNvPr id="11" name="Rectangle 10"/>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12" name="TextBox 11"/>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BL002</a:t>
              </a:r>
            </a:p>
          </p:txBody>
        </p:sp>
      </p:grpSp>
      <p:grpSp>
        <p:nvGrpSpPr>
          <p:cNvPr id="13" name="Group 29"/>
          <p:cNvGrpSpPr/>
          <p:nvPr/>
        </p:nvGrpSpPr>
        <p:grpSpPr>
          <a:xfrm>
            <a:off x="1483858" y="2201862"/>
            <a:ext cx="467179" cy="1305514"/>
            <a:chOff x="1333070" y="1871796"/>
            <a:chExt cx="458061" cy="1280032"/>
          </a:xfrm>
        </p:grpSpPr>
        <p:sp>
          <p:nvSpPr>
            <p:cNvPr id="14" name="Rectangle 13"/>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15" name="TextBox 14"/>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BL003</a:t>
              </a:r>
            </a:p>
          </p:txBody>
        </p:sp>
      </p:grpSp>
      <p:grpSp>
        <p:nvGrpSpPr>
          <p:cNvPr id="16" name="Group 29"/>
          <p:cNvGrpSpPr/>
          <p:nvPr/>
        </p:nvGrpSpPr>
        <p:grpSpPr>
          <a:xfrm>
            <a:off x="1864858" y="2201862"/>
            <a:ext cx="467179" cy="1305514"/>
            <a:chOff x="1333070" y="1871796"/>
            <a:chExt cx="458061" cy="1280032"/>
          </a:xfrm>
        </p:grpSpPr>
        <p:sp>
          <p:nvSpPr>
            <p:cNvPr id="17" name="Rectangle 16"/>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18" name="TextBox 17"/>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BL004</a:t>
              </a:r>
            </a:p>
          </p:txBody>
        </p:sp>
      </p:grpSp>
      <p:grpSp>
        <p:nvGrpSpPr>
          <p:cNvPr id="19" name="Group 29"/>
          <p:cNvGrpSpPr/>
          <p:nvPr/>
        </p:nvGrpSpPr>
        <p:grpSpPr>
          <a:xfrm>
            <a:off x="2245858" y="2201862"/>
            <a:ext cx="467179" cy="1305514"/>
            <a:chOff x="1333070" y="1871796"/>
            <a:chExt cx="458061" cy="1280032"/>
          </a:xfrm>
        </p:grpSpPr>
        <p:sp>
          <p:nvSpPr>
            <p:cNvPr id="20" name="Rectangle 19"/>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21" name="TextBox 20"/>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BL005</a:t>
              </a:r>
            </a:p>
          </p:txBody>
        </p:sp>
      </p:grpSp>
      <p:grpSp>
        <p:nvGrpSpPr>
          <p:cNvPr id="22" name="Group 29"/>
          <p:cNvGrpSpPr/>
          <p:nvPr/>
        </p:nvGrpSpPr>
        <p:grpSpPr>
          <a:xfrm>
            <a:off x="2789237" y="2201862"/>
            <a:ext cx="467179" cy="1305514"/>
            <a:chOff x="1333070" y="1871796"/>
            <a:chExt cx="458061" cy="1280032"/>
          </a:xfrm>
        </p:grpSpPr>
        <p:sp>
          <p:nvSpPr>
            <p:cNvPr id="23" name="Rectangle 22"/>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24" name="TextBox 23"/>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BL006</a:t>
              </a:r>
            </a:p>
          </p:txBody>
        </p:sp>
      </p:grpSp>
      <p:grpSp>
        <p:nvGrpSpPr>
          <p:cNvPr id="25" name="Group 29"/>
          <p:cNvGrpSpPr/>
          <p:nvPr/>
        </p:nvGrpSpPr>
        <p:grpSpPr>
          <a:xfrm>
            <a:off x="3162247" y="2201862"/>
            <a:ext cx="467179" cy="1305514"/>
            <a:chOff x="1333070" y="1871796"/>
            <a:chExt cx="458061" cy="1280032"/>
          </a:xfrm>
        </p:grpSpPr>
        <p:sp>
          <p:nvSpPr>
            <p:cNvPr id="26" name="Rectangle 25"/>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27" name="TextBox 26"/>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BL003</a:t>
              </a:r>
            </a:p>
          </p:txBody>
        </p:sp>
      </p:grpSp>
      <p:grpSp>
        <p:nvGrpSpPr>
          <p:cNvPr id="28" name="Group 29"/>
          <p:cNvGrpSpPr/>
          <p:nvPr/>
        </p:nvGrpSpPr>
        <p:grpSpPr>
          <a:xfrm>
            <a:off x="3549248" y="2201862"/>
            <a:ext cx="467179" cy="1305514"/>
            <a:chOff x="1333070" y="1871796"/>
            <a:chExt cx="458061" cy="1280032"/>
          </a:xfrm>
        </p:grpSpPr>
        <p:sp>
          <p:nvSpPr>
            <p:cNvPr id="29" name="Rectangle 28"/>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30" name="TextBox 29"/>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BL004</a:t>
              </a:r>
            </a:p>
          </p:txBody>
        </p:sp>
      </p:grpSp>
      <p:grpSp>
        <p:nvGrpSpPr>
          <p:cNvPr id="31" name="Group 29"/>
          <p:cNvGrpSpPr/>
          <p:nvPr/>
        </p:nvGrpSpPr>
        <p:grpSpPr>
          <a:xfrm>
            <a:off x="3922258" y="2201862"/>
            <a:ext cx="467179" cy="1305514"/>
            <a:chOff x="1333070" y="1871796"/>
            <a:chExt cx="458061" cy="1280032"/>
          </a:xfrm>
        </p:grpSpPr>
        <p:sp>
          <p:nvSpPr>
            <p:cNvPr id="32" name="Rectangle 31"/>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33" name="TextBox 32"/>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BL002</a:t>
              </a:r>
            </a:p>
          </p:txBody>
        </p:sp>
      </p:grpSp>
      <p:grpSp>
        <p:nvGrpSpPr>
          <p:cNvPr id="34" name="Group 29"/>
          <p:cNvGrpSpPr/>
          <p:nvPr/>
        </p:nvGrpSpPr>
        <p:grpSpPr>
          <a:xfrm>
            <a:off x="4303258" y="2201862"/>
            <a:ext cx="467179" cy="1305514"/>
            <a:chOff x="1333070" y="1871796"/>
            <a:chExt cx="458061" cy="1280032"/>
          </a:xfrm>
        </p:grpSpPr>
        <p:sp>
          <p:nvSpPr>
            <p:cNvPr id="35" name="Rectangle 34"/>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36" name="TextBox 35"/>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BL004</a:t>
              </a:r>
            </a:p>
          </p:txBody>
        </p:sp>
      </p:grpSp>
      <p:sp>
        <p:nvSpPr>
          <p:cNvPr id="37" name="Right Brace 36"/>
          <p:cNvSpPr/>
          <p:nvPr/>
        </p:nvSpPr>
        <p:spPr>
          <a:xfrm rot="16200000">
            <a:off x="3598656" y="982208"/>
            <a:ext cx="356203" cy="1834958"/>
          </a:xfrm>
          <a:prstGeom prst="rightBrace">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TextBox 37"/>
          <p:cNvSpPr txBox="1"/>
          <p:nvPr/>
        </p:nvSpPr>
        <p:spPr>
          <a:xfrm>
            <a:off x="3129563" y="1439862"/>
            <a:ext cx="1426416" cy="282513"/>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7030A0"/>
                </a:solidFill>
                <a:effectLst/>
                <a:uLnTx/>
                <a:uFillTx/>
                <a:latin typeface="Segoe UI"/>
                <a:ea typeface="+mn-ea"/>
                <a:cs typeface="+mn-cs"/>
              </a:rPr>
              <a:t>Uncommitted</a:t>
            </a:r>
          </a:p>
        </p:txBody>
      </p:sp>
      <p:sp>
        <p:nvSpPr>
          <p:cNvPr id="40" name="Rectangle 39"/>
          <p:cNvSpPr/>
          <p:nvPr/>
        </p:nvSpPr>
        <p:spPr>
          <a:xfrm>
            <a:off x="6563853" y="3573462"/>
            <a:ext cx="5630252" cy="3204587"/>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REST Calls</a:t>
            </a:r>
          </a:p>
          <a:p>
            <a:pPr marL="0" marR="0" lvl="0" indent="0" algn="l"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solidFill>
                <a:srgbClr val="FFFFFF"/>
              </a:solidFill>
              <a:effectLst/>
              <a:uLnTx/>
              <a:uFillTx/>
              <a:latin typeface="Segoe UI"/>
              <a:ea typeface="+mn-ea"/>
              <a:cs typeface="+mn-cs"/>
            </a:endParaRP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onsolas" panose="020B0609020204030204" pitchFamily="49" charset="0"/>
                <a:ea typeface="+mn-ea"/>
                <a:cs typeface="+mn-cs"/>
              </a:rPr>
              <a:t>PutBlock(BL006);</a:t>
            </a: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onsolas" panose="020B0609020204030204" pitchFamily="49" charset="0"/>
                <a:ea typeface="+mn-ea"/>
                <a:cs typeface="+mn-cs"/>
              </a:rPr>
              <a:t>PutBlock(BL003);</a:t>
            </a: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onsolas" panose="020B0609020204030204" pitchFamily="49" charset="0"/>
                <a:ea typeface="+mn-ea"/>
                <a:cs typeface="+mn-cs"/>
              </a:rPr>
              <a:t>PutBlock(BL004);</a:t>
            </a: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onsolas" panose="020B0609020204030204" pitchFamily="49" charset="0"/>
                <a:ea typeface="+mn-ea"/>
                <a:cs typeface="+mn-cs"/>
              </a:rPr>
              <a:t>PutBlock(BL002);</a:t>
            </a: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onsolas" panose="020B0609020204030204" pitchFamily="49" charset="0"/>
                <a:ea typeface="+mn-ea"/>
                <a:cs typeface="+mn-cs"/>
              </a:rPr>
              <a:t>PutBlock(BL004);</a:t>
            </a:r>
          </a:p>
          <a:p>
            <a:pPr marL="0" marR="0" lvl="0" indent="0" algn="l" defTabSz="93229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Consolas" panose="020B0609020204030204" pitchFamily="49" charset="0"/>
                <a:ea typeface="+mn-ea"/>
                <a:cs typeface="+mn-cs"/>
              </a:rPr>
              <a:t>PutBlockList(</a:t>
            </a:r>
          </a:p>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Consolas" panose="020B0609020204030204" pitchFamily="49" charset="0"/>
                <a:ea typeface="+mn-ea"/>
                <a:cs typeface="+mn-cs"/>
              </a:rPr>
              <a:t>u=BL002,c=BL001,u=BL004,u=BL006, c=BL001);</a:t>
            </a:r>
          </a:p>
        </p:txBody>
      </p:sp>
      <p:sp>
        <p:nvSpPr>
          <p:cNvPr id="41" name="Oval 40"/>
          <p:cNvSpPr/>
          <p:nvPr/>
        </p:nvSpPr>
        <p:spPr bwMode="auto">
          <a:xfrm>
            <a:off x="816027" y="2633028"/>
            <a:ext cx="309285" cy="981498"/>
          </a:xfrm>
          <a:prstGeom prst="ellipse">
            <a:avLst/>
          </a:prstGeom>
          <a:noFill/>
          <a:ln w="38100">
            <a:solidFill>
              <a:srgbClr val="107C1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42" name="Oval 41"/>
          <p:cNvSpPr/>
          <p:nvPr/>
        </p:nvSpPr>
        <p:spPr bwMode="auto">
          <a:xfrm flipH="1">
            <a:off x="7617219" y="6244648"/>
            <a:ext cx="1017982" cy="381000"/>
          </a:xfrm>
          <a:prstGeom prst="ellipse">
            <a:avLst/>
          </a:prstGeom>
          <a:noFill/>
          <a:ln w="38100">
            <a:solidFill>
              <a:srgbClr val="107C1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43" name="Oval 42"/>
          <p:cNvSpPr/>
          <p:nvPr/>
        </p:nvSpPr>
        <p:spPr bwMode="auto">
          <a:xfrm>
            <a:off x="4009124" y="2633028"/>
            <a:ext cx="309285" cy="981498"/>
          </a:xfrm>
          <a:prstGeom prst="ellipse">
            <a:avLst/>
          </a:prstGeom>
          <a:noFill/>
          <a:ln w="38100">
            <a:solidFill>
              <a:srgbClr val="5C2D9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44" name="Oval 43"/>
          <p:cNvSpPr/>
          <p:nvPr/>
        </p:nvSpPr>
        <p:spPr bwMode="auto">
          <a:xfrm flipH="1">
            <a:off x="6599237" y="6244648"/>
            <a:ext cx="1017982" cy="381000"/>
          </a:xfrm>
          <a:prstGeom prst="ellipse">
            <a:avLst/>
          </a:prstGeom>
          <a:noFill/>
          <a:ln w="38100">
            <a:solidFill>
              <a:srgbClr val="5C2D9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45" name="Oval 44"/>
          <p:cNvSpPr/>
          <p:nvPr/>
        </p:nvSpPr>
        <p:spPr bwMode="auto">
          <a:xfrm>
            <a:off x="4384952" y="2633028"/>
            <a:ext cx="309285" cy="981498"/>
          </a:xfrm>
          <a:prstGeom prst="ellipse">
            <a:avLst/>
          </a:prstGeom>
          <a:noFill/>
          <a:ln w="38100">
            <a:solidFill>
              <a:srgbClr val="5C2D9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47" name="Oval 46"/>
          <p:cNvSpPr/>
          <p:nvPr/>
        </p:nvSpPr>
        <p:spPr bwMode="auto">
          <a:xfrm flipH="1">
            <a:off x="8632924" y="6244648"/>
            <a:ext cx="1017982" cy="381000"/>
          </a:xfrm>
          <a:prstGeom prst="ellipse">
            <a:avLst/>
          </a:prstGeom>
          <a:noFill/>
          <a:ln w="38100">
            <a:solidFill>
              <a:srgbClr val="5C2D9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48" name="Oval 47"/>
          <p:cNvSpPr/>
          <p:nvPr/>
        </p:nvSpPr>
        <p:spPr bwMode="auto">
          <a:xfrm>
            <a:off x="2875338" y="2633028"/>
            <a:ext cx="309285" cy="981498"/>
          </a:xfrm>
          <a:prstGeom prst="ellipse">
            <a:avLst/>
          </a:prstGeom>
          <a:noFill/>
          <a:ln w="38100">
            <a:solidFill>
              <a:srgbClr val="5C2D9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49" name="Oval 48"/>
          <p:cNvSpPr/>
          <p:nvPr/>
        </p:nvSpPr>
        <p:spPr bwMode="auto">
          <a:xfrm flipH="1">
            <a:off x="9651878" y="6228746"/>
            <a:ext cx="1017982" cy="381000"/>
          </a:xfrm>
          <a:prstGeom prst="ellipse">
            <a:avLst/>
          </a:prstGeom>
          <a:noFill/>
          <a:ln w="38100">
            <a:solidFill>
              <a:srgbClr val="5C2D9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grpSp>
        <p:nvGrpSpPr>
          <p:cNvPr id="50" name="Group 29"/>
          <p:cNvGrpSpPr/>
          <p:nvPr/>
        </p:nvGrpSpPr>
        <p:grpSpPr>
          <a:xfrm>
            <a:off x="6446838" y="2201862"/>
            <a:ext cx="467179" cy="1305514"/>
            <a:chOff x="1333070" y="1871796"/>
            <a:chExt cx="458061" cy="1280032"/>
          </a:xfrm>
        </p:grpSpPr>
        <p:sp>
          <p:nvSpPr>
            <p:cNvPr id="51" name="Rectangle 50"/>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52" name="TextBox 51"/>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BL002</a:t>
              </a:r>
            </a:p>
          </p:txBody>
        </p:sp>
      </p:grpSp>
      <p:sp>
        <p:nvSpPr>
          <p:cNvPr id="53" name="Right Brace 52"/>
          <p:cNvSpPr/>
          <p:nvPr/>
        </p:nvSpPr>
        <p:spPr>
          <a:xfrm rot="16200000">
            <a:off x="7290827" y="988451"/>
            <a:ext cx="327877" cy="1794143"/>
          </a:xfrm>
          <a:prstGeom prst="rightBrace">
            <a:avLst/>
          </a:prstGeom>
          <a:ln w="38100">
            <a:solidFill>
              <a:srgbClr val="107C1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TextBox 53"/>
          <p:cNvSpPr txBox="1"/>
          <p:nvPr/>
        </p:nvSpPr>
        <p:spPr>
          <a:xfrm>
            <a:off x="6954904" y="1439862"/>
            <a:ext cx="1168333" cy="282513"/>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107C10"/>
                </a:solidFill>
                <a:effectLst/>
                <a:uLnTx/>
                <a:uFillTx/>
                <a:latin typeface="Segoe UI"/>
                <a:ea typeface="+mn-ea"/>
                <a:cs typeface="+mn-cs"/>
              </a:rPr>
              <a:t>Committed</a:t>
            </a:r>
          </a:p>
        </p:txBody>
      </p:sp>
      <p:grpSp>
        <p:nvGrpSpPr>
          <p:cNvPr id="55" name="Group 29"/>
          <p:cNvGrpSpPr/>
          <p:nvPr/>
        </p:nvGrpSpPr>
        <p:grpSpPr>
          <a:xfrm>
            <a:off x="6817858" y="2201862"/>
            <a:ext cx="467179" cy="1305514"/>
            <a:chOff x="1333070" y="1871796"/>
            <a:chExt cx="458061" cy="1280032"/>
          </a:xfrm>
        </p:grpSpPr>
        <p:sp>
          <p:nvSpPr>
            <p:cNvPr id="56" name="Rectangle 55"/>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57" name="TextBox 56"/>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BL001</a:t>
              </a:r>
            </a:p>
          </p:txBody>
        </p:sp>
      </p:grpSp>
      <p:grpSp>
        <p:nvGrpSpPr>
          <p:cNvPr id="58" name="Group 29"/>
          <p:cNvGrpSpPr/>
          <p:nvPr/>
        </p:nvGrpSpPr>
        <p:grpSpPr>
          <a:xfrm>
            <a:off x="7198858" y="2201862"/>
            <a:ext cx="467179" cy="1305514"/>
            <a:chOff x="1333070" y="1871796"/>
            <a:chExt cx="458061" cy="1280032"/>
          </a:xfrm>
        </p:grpSpPr>
        <p:sp>
          <p:nvSpPr>
            <p:cNvPr id="59" name="Rectangle 58"/>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60" name="TextBox 59"/>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BL004</a:t>
              </a:r>
            </a:p>
          </p:txBody>
        </p:sp>
      </p:grpSp>
      <p:grpSp>
        <p:nvGrpSpPr>
          <p:cNvPr id="61" name="Group 29"/>
          <p:cNvGrpSpPr/>
          <p:nvPr/>
        </p:nvGrpSpPr>
        <p:grpSpPr>
          <a:xfrm>
            <a:off x="7579858" y="2201862"/>
            <a:ext cx="467179" cy="1305514"/>
            <a:chOff x="1333070" y="1871796"/>
            <a:chExt cx="458061" cy="1280032"/>
          </a:xfrm>
        </p:grpSpPr>
        <p:sp>
          <p:nvSpPr>
            <p:cNvPr id="62" name="Rectangle 61"/>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63" name="TextBox 62"/>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BL006</a:t>
              </a:r>
            </a:p>
          </p:txBody>
        </p:sp>
      </p:grpSp>
      <p:sp>
        <p:nvSpPr>
          <p:cNvPr id="68" name="Right Arrow 67"/>
          <p:cNvSpPr/>
          <p:nvPr/>
        </p:nvSpPr>
        <p:spPr bwMode="auto">
          <a:xfrm>
            <a:off x="5151437" y="2304096"/>
            <a:ext cx="1066800" cy="278766"/>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29"/>
          <p:cNvGrpSpPr/>
          <p:nvPr/>
        </p:nvGrpSpPr>
        <p:grpSpPr>
          <a:xfrm>
            <a:off x="7960858" y="2201862"/>
            <a:ext cx="467179" cy="1305514"/>
            <a:chOff x="1333070" y="1871796"/>
            <a:chExt cx="458061" cy="1280032"/>
          </a:xfrm>
        </p:grpSpPr>
        <p:sp>
          <p:nvSpPr>
            <p:cNvPr id="74" name="Rectangle 73"/>
            <p:cNvSpPr/>
            <p:nvPr/>
          </p:nvSpPr>
          <p:spPr>
            <a:xfrm>
              <a:off x="1447800" y="1871796"/>
              <a:ext cx="228600" cy="457200"/>
            </a:xfrm>
            <a:prstGeom prst="rect">
              <a:avLst/>
            </a:prstGeom>
            <a:solidFill>
              <a:schemeClr val="accent3"/>
            </a:solidFill>
            <a:ln>
              <a:solidFill>
                <a:srgbClr val="00BCF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Calibri"/>
                <a:ea typeface="+mn-ea"/>
                <a:cs typeface="+mn-cs"/>
              </a:endParaRPr>
            </a:p>
          </p:txBody>
        </p:sp>
        <p:sp>
          <p:nvSpPr>
            <p:cNvPr id="75" name="TextBox 74"/>
            <p:cNvSpPr txBox="1"/>
            <p:nvPr/>
          </p:nvSpPr>
          <p:spPr>
            <a:xfrm>
              <a:off x="1333070" y="2399605"/>
              <a:ext cx="458061"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BL001</a:t>
              </a:r>
            </a:p>
          </p:txBody>
        </p:sp>
      </p:grpSp>
      <p:sp>
        <p:nvSpPr>
          <p:cNvPr id="76" name="Oval 75"/>
          <p:cNvSpPr/>
          <p:nvPr/>
        </p:nvSpPr>
        <p:spPr bwMode="auto">
          <a:xfrm flipH="1">
            <a:off x="10714037" y="6240462"/>
            <a:ext cx="1017982" cy="381000"/>
          </a:xfrm>
          <a:prstGeom prst="ellipse">
            <a:avLst/>
          </a:prstGeom>
          <a:noFill/>
          <a:ln w="38100">
            <a:solidFill>
              <a:srgbClr val="107C1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
        <p:nvSpPr>
          <p:cNvPr id="79" name="Oval 78"/>
          <p:cNvSpPr/>
          <p:nvPr/>
        </p:nvSpPr>
        <p:spPr bwMode="auto">
          <a:xfrm>
            <a:off x="818670" y="2648429"/>
            <a:ext cx="309285" cy="981498"/>
          </a:xfrm>
          <a:prstGeom prst="ellipse">
            <a:avLst/>
          </a:prstGeom>
          <a:noFill/>
          <a:ln w="38100">
            <a:solidFill>
              <a:srgbClr val="107C1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346"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1164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1+#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17" presetClass="entr" presetSubtype="1" fill="hold" nodeType="withEffect">
                                  <p:stCondLst>
                                    <p:cond delay="0"/>
                                  </p:stCondLst>
                                  <p:childTnLst>
                                    <p:set>
                                      <p:cBhvr>
                                        <p:cTn id="18" dur="1" fill="hold">
                                          <p:stCondLst>
                                            <p:cond delay="0"/>
                                          </p:stCondLst>
                                        </p:cTn>
                                        <p:tgtEl>
                                          <p:spTgt spid="40">
                                            <p:txEl>
                                              <p:pRg st="2" end="2"/>
                                            </p:txEl>
                                          </p:spTgt>
                                        </p:tgtEl>
                                        <p:attrNameLst>
                                          <p:attrName>style.visibility</p:attrName>
                                        </p:attrNameLst>
                                      </p:cBhvr>
                                      <p:to>
                                        <p:strVal val="visible"/>
                                      </p:to>
                                    </p:set>
                                    <p:anim calcmode="lin" valueType="num">
                                      <p:cBhvr>
                                        <p:cTn id="19" dur="500" fill="hold"/>
                                        <p:tgtEl>
                                          <p:spTgt spid="40">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40">
                                            <p:txEl>
                                              <p:pRg st="2" end="2"/>
                                            </p:txEl>
                                          </p:spTgt>
                                        </p:tgtEl>
                                        <p:attrNameLst>
                                          <p:attrName>ppt_y</p:attrName>
                                        </p:attrNameLst>
                                      </p:cBhvr>
                                      <p:tavLst>
                                        <p:tav tm="0">
                                          <p:val>
                                            <p:strVal val="#ppt_y-#ppt_h/2"/>
                                          </p:val>
                                        </p:tav>
                                        <p:tav tm="100000">
                                          <p:val>
                                            <p:strVal val="#ppt_y"/>
                                          </p:val>
                                        </p:tav>
                                      </p:tavLst>
                                    </p:anim>
                                    <p:anim calcmode="lin" valueType="num">
                                      <p:cBhvr>
                                        <p:cTn id="21" dur="500" fill="hold"/>
                                        <p:tgtEl>
                                          <p:spTgt spid="40">
                                            <p:txEl>
                                              <p:pRg st="2" end="2"/>
                                            </p:txEl>
                                          </p:spTgt>
                                        </p:tgtEl>
                                        <p:attrNameLst>
                                          <p:attrName>ppt_w</p:attrName>
                                        </p:attrNameLst>
                                      </p:cBhvr>
                                      <p:tavLst>
                                        <p:tav tm="0">
                                          <p:val>
                                            <p:strVal val="#ppt_w"/>
                                          </p:val>
                                        </p:tav>
                                        <p:tav tm="100000">
                                          <p:val>
                                            <p:strVal val="#ppt_w"/>
                                          </p:val>
                                        </p:tav>
                                      </p:tavLst>
                                    </p:anim>
                                    <p:anim calcmode="lin" valueType="num">
                                      <p:cBhvr>
                                        <p:cTn id="22" dur="500" fill="hold"/>
                                        <p:tgtEl>
                                          <p:spTgt spid="40">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linds(horizontal)">
                                      <p:cBhvr>
                                        <p:cTn id="27" dur="500"/>
                                        <p:tgtEl>
                                          <p:spTgt spid="3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blinds(horizontal)">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1+#ppt_w/2"/>
                                          </p:val>
                                        </p:tav>
                                        <p:tav tm="100000">
                                          <p:val>
                                            <p:strVal val="#ppt_x"/>
                                          </p:val>
                                        </p:tav>
                                      </p:tavLst>
                                    </p:anim>
                                    <p:anim calcmode="lin" valueType="num">
                                      <p:cBhvr additive="base">
                                        <p:cTn id="36" dur="500" fill="hold"/>
                                        <p:tgtEl>
                                          <p:spTgt spid="25"/>
                                        </p:tgtEl>
                                        <p:attrNameLst>
                                          <p:attrName>ppt_y</p:attrName>
                                        </p:attrNameLst>
                                      </p:cBhvr>
                                      <p:tavLst>
                                        <p:tav tm="0">
                                          <p:val>
                                            <p:strVal val="#ppt_y"/>
                                          </p:val>
                                        </p:tav>
                                        <p:tav tm="100000">
                                          <p:val>
                                            <p:strVal val="#ppt_y"/>
                                          </p:val>
                                        </p:tav>
                                      </p:tavLst>
                                    </p:anim>
                                  </p:childTnLst>
                                </p:cTn>
                              </p:par>
                              <p:par>
                                <p:cTn id="37" presetID="17" presetClass="entr" presetSubtype="1" fill="hold" nodeType="withEffect">
                                  <p:stCondLst>
                                    <p:cond delay="0"/>
                                  </p:stCondLst>
                                  <p:childTnLst>
                                    <p:set>
                                      <p:cBhvr>
                                        <p:cTn id="38" dur="1" fill="hold">
                                          <p:stCondLst>
                                            <p:cond delay="0"/>
                                          </p:stCondLst>
                                        </p:cTn>
                                        <p:tgtEl>
                                          <p:spTgt spid="40">
                                            <p:txEl>
                                              <p:pRg st="3" end="3"/>
                                            </p:txEl>
                                          </p:spTgt>
                                        </p:tgtEl>
                                        <p:attrNameLst>
                                          <p:attrName>style.visibility</p:attrName>
                                        </p:attrNameLst>
                                      </p:cBhvr>
                                      <p:to>
                                        <p:strVal val="visible"/>
                                      </p:to>
                                    </p:set>
                                    <p:anim calcmode="lin" valueType="num">
                                      <p:cBhvr>
                                        <p:cTn id="39" dur="500" fill="hold"/>
                                        <p:tgtEl>
                                          <p:spTgt spid="40">
                                            <p:txEl>
                                              <p:pRg st="3" end="3"/>
                                            </p:txEl>
                                          </p:spTgt>
                                        </p:tgtEl>
                                        <p:attrNameLst>
                                          <p:attrName>ppt_x</p:attrName>
                                        </p:attrNameLst>
                                      </p:cBhvr>
                                      <p:tavLst>
                                        <p:tav tm="0">
                                          <p:val>
                                            <p:strVal val="#ppt_x"/>
                                          </p:val>
                                        </p:tav>
                                        <p:tav tm="100000">
                                          <p:val>
                                            <p:strVal val="#ppt_x"/>
                                          </p:val>
                                        </p:tav>
                                      </p:tavLst>
                                    </p:anim>
                                    <p:anim calcmode="lin" valueType="num">
                                      <p:cBhvr>
                                        <p:cTn id="40" dur="500" fill="hold"/>
                                        <p:tgtEl>
                                          <p:spTgt spid="40">
                                            <p:txEl>
                                              <p:pRg st="3" end="3"/>
                                            </p:txEl>
                                          </p:spTgt>
                                        </p:tgtEl>
                                        <p:attrNameLst>
                                          <p:attrName>ppt_y</p:attrName>
                                        </p:attrNameLst>
                                      </p:cBhvr>
                                      <p:tavLst>
                                        <p:tav tm="0">
                                          <p:val>
                                            <p:strVal val="#ppt_y-#ppt_h/2"/>
                                          </p:val>
                                        </p:tav>
                                        <p:tav tm="100000">
                                          <p:val>
                                            <p:strVal val="#ppt_y"/>
                                          </p:val>
                                        </p:tav>
                                      </p:tavLst>
                                    </p:anim>
                                    <p:anim calcmode="lin" valueType="num">
                                      <p:cBhvr>
                                        <p:cTn id="41" dur="500" fill="hold"/>
                                        <p:tgtEl>
                                          <p:spTgt spid="40">
                                            <p:txEl>
                                              <p:pRg st="3" end="3"/>
                                            </p:txEl>
                                          </p:spTgt>
                                        </p:tgtEl>
                                        <p:attrNameLst>
                                          <p:attrName>ppt_w</p:attrName>
                                        </p:attrNameLst>
                                      </p:cBhvr>
                                      <p:tavLst>
                                        <p:tav tm="0">
                                          <p:val>
                                            <p:strVal val="#ppt_w"/>
                                          </p:val>
                                        </p:tav>
                                        <p:tav tm="100000">
                                          <p:val>
                                            <p:strVal val="#ppt_w"/>
                                          </p:val>
                                        </p:tav>
                                      </p:tavLst>
                                    </p:anim>
                                    <p:anim calcmode="lin" valueType="num">
                                      <p:cBhvr>
                                        <p:cTn id="42" dur="500" fill="hold"/>
                                        <p:tgtEl>
                                          <p:spTgt spid="40">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1+#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17" presetClass="entr" presetSubtype="1" fill="hold" nodeType="withEffect">
                                  <p:stCondLst>
                                    <p:cond delay="0"/>
                                  </p:stCondLst>
                                  <p:childTnLst>
                                    <p:set>
                                      <p:cBhvr>
                                        <p:cTn id="50" dur="1" fill="hold">
                                          <p:stCondLst>
                                            <p:cond delay="0"/>
                                          </p:stCondLst>
                                        </p:cTn>
                                        <p:tgtEl>
                                          <p:spTgt spid="40">
                                            <p:txEl>
                                              <p:pRg st="4" end="4"/>
                                            </p:txEl>
                                          </p:spTgt>
                                        </p:tgtEl>
                                        <p:attrNameLst>
                                          <p:attrName>style.visibility</p:attrName>
                                        </p:attrNameLst>
                                      </p:cBhvr>
                                      <p:to>
                                        <p:strVal val="visible"/>
                                      </p:to>
                                    </p:set>
                                    <p:anim calcmode="lin" valueType="num">
                                      <p:cBhvr>
                                        <p:cTn id="51" dur="500" fill="hold"/>
                                        <p:tgtEl>
                                          <p:spTgt spid="40">
                                            <p:txEl>
                                              <p:pRg st="4" end="4"/>
                                            </p:txEl>
                                          </p:spTgt>
                                        </p:tgtEl>
                                        <p:attrNameLst>
                                          <p:attrName>ppt_x</p:attrName>
                                        </p:attrNameLst>
                                      </p:cBhvr>
                                      <p:tavLst>
                                        <p:tav tm="0">
                                          <p:val>
                                            <p:strVal val="#ppt_x"/>
                                          </p:val>
                                        </p:tav>
                                        <p:tav tm="100000">
                                          <p:val>
                                            <p:strVal val="#ppt_x"/>
                                          </p:val>
                                        </p:tav>
                                      </p:tavLst>
                                    </p:anim>
                                    <p:anim calcmode="lin" valueType="num">
                                      <p:cBhvr>
                                        <p:cTn id="52" dur="500" fill="hold"/>
                                        <p:tgtEl>
                                          <p:spTgt spid="40">
                                            <p:txEl>
                                              <p:pRg st="4" end="4"/>
                                            </p:txEl>
                                          </p:spTgt>
                                        </p:tgtEl>
                                        <p:attrNameLst>
                                          <p:attrName>ppt_y</p:attrName>
                                        </p:attrNameLst>
                                      </p:cBhvr>
                                      <p:tavLst>
                                        <p:tav tm="0">
                                          <p:val>
                                            <p:strVal val="#ppt_y-#ppt_h/2"/>
                                          </p:val>
                                        </p:tav>
                                        <p:tav tm="100000">
                                          <p:val>
                                            <p:strVal val="#ppt_y"/>
                                          </p:val>
                                        </p:tav>
                                      </p:tavLst>
                                    </p:anim>
                                    <p:anim calcmode="lin" valueType="num">
                                      <p:cBhvr>
                                        <p:cTn id="53" dur="500" fill="hold"/>
                                        <p:tgtEl>
                                          <p:spTgt spid="40">
                                            <p:txEl>
                                              <p:pRg st="4" end="4"/>
                                            </p:txEl>
                                          </p:spTgt>
                                        </p:tgtEl>
                                        <p:attrNameLst>
                                          <p:attrName>ppt_w</p:attrName>
                                        </p:attrNameLst>
                                      </p:cBhvr>
                                      <p:tavLst>
                                        <p:tav tm="0">
                                          <p:val>
                                            <p:strVal val="#ppt_w"/>
                                          </p:val>
                                        </p:tav>
                                        <p:tav tm="100000">
                                          <p:val>
                                            <p:strVal val="#ppt_w"/>
                                          </p:val>
                                        </p:tav>
                                      </p:tavLst>
                                    </p:anim>
                                    <p:anim calcmode="lin" valueType="num">
                                      <p:cBhvr>
                                        <p:cTn id="54" dur="500" fill="hold"/>
                                        <p:tgtEl>
                                          <p:spTgt spid="40">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1+#ppt_w/2"/>
                                          </p:val>
                                        </p:tav>
                                        <p:tav tm="100000">
                                          <p:val>
                                            <p:strVal val="#ppt_x"/>
                                          </p:val>
                                        </p:tav>
                                      </p:tavLst>
                                    </p:anim>
                                    <p:anim calcmode="lin" valueType="num">
                                      <p:cBhvr additive="base">
                                        <p:cTn id="60" dur="500" fill="hold"/>
                                        <p:tgtEl>
                                          <p:spTgt spid="31"/>
                                        </p:tgtEl>
                                        <p:attrNameLst>
                                          <p:attrName>ppt_y</p:attrName>
                                        </p:attrNameLst>
                                      </p:cBhvr>
                                      <p:tavLst>
                                        <p:tav tm="0">
                                          <p:val>
                                            <p:strVal val="#ppt_y"/>
                                          </p:val>
                                        </p:tav>
                                        <p:tav tm="100000">
                                          <p:val>
                                            <p:strVal val="#ppt_y"/>
                                          </p:val>
                                        </p:tav>
                                      </p:tavLst>
                                    </p:anim>
                                  </p:childTnLst>
                                </p:cTn>
                              </p:par>
                              <p:par>
                                <p:cTn id="61" presetID="17" presetClass="entr" presetSubtype="1" fill="hold" nodeType="withEffect">
                                  <p:stCondLst>
                                    <p:cond delay="0"/>
                                  </p:stCondLst>
                                  <p:childTnLst>
                                    <p:set>
                                      <p:cBhvr>
                                        <p:cTn id="62" dur="1" fill="hold">
                                          <p:stCondLst>
                                            <p:cond delay="0"/>
                                          </p:stCondLst>
                                        </p:cTn>
                                        <p:tgtEl>
                                          <p:spTgt spid="40">
                                            <p:txEl>
                                              <p:pRg st="5" end="5"/>
                                            </p:txEl>
                                          </p:spTgt>
                                        </p:tgtEl>
                                        <p:attrNameLst>
                                          <p:attrName>style.visibility</p:attrName>
                                        </p:attrNameLst>
                                      </p:cBhvr>
                                      <p:to>
                                        <p:strVal val="visible"/>
                                      </p:to>
                                    </p:set>
                                    <p:anim calcmode="lin" valueType="num">
                                      <p:cBhvr>
                                        <p:cTn id="63" dur="500" fill="hold"/>
                                        <p:tgtEl>
                                          <p:spTgt spid="40">
                                            <p:txEl>
                                              <p:pRg st="5" end="5"/>
                                            </p:txEl>
                                          </p:spTgt>
                                        </p:tgtEl>
                                        <p:attrNameLst>
                                          <p:attrName>ppt_x</p:attrName>
                                        </p:attrNameLst>
                                      </p:cBhvr>
                                      <p:tavLst>
                                        <p:tav tm="0">
                                          <p:val>
                                            <p:strVal val="#ppt_x"/>
                                          </p:val>
                                        </p:tav>
                                        <p:tav tm="100000">
                                          <p:val>
                                            <p:strVal val="#ppt_x"/>
                                          </p:val>
                                        </p:tav>
                                      </p:tavLst>
                                    </p:anim>
                                    <p:anim calcmode="lin" valueType="num">
                                      <p:cBhvr>
                                        <p:cTn id="64" dur="500" fill="hold"/>
                                        <p:tgtEl>
                                          <p:spTgt spid="40">
                                            <p:txEl>
                                              <p:pRg st="5" end="5"/>
                                            </p:txEl>
                                          </p:spTgt>
                                        </p:tgtEl>
                                        <p:attrNameLst>
                                          <p:attrName>ppt_y</p:attrName>
                                        </p:attrNameLst>
                                      </p:cBhvr>
                                      <p:tavLst>
                                        <p:tav tm="0">
                                          <p:val>
                                            <p:strVal val="#ppt_y-#ppt_h/2"/>
                                          </p:val>
                                        </p:tav>
                                        <p:tav tm="100000">
                                          <p:val>
                                            <p:strVal val="#ppt_y"/>
                                          </p:val>
                                        </p:tav>
                                      </p:tavLst>
                                    </p:anim>
                                    <p:anim calcmode="lin" valueType="num">
                                      <p:cBhvr>
                                        <p:cTn id="65" dur="500" fill="hold"/>
                                        <p:tgtEl>
                                          <p:spTgt spid="40">
                                            <p:txEl>
                                              <p:pRg st="5" end="5"/>
                                            </p:txEl>
                                          </p:spTgt>
                                        </p:tgtEl>
                                        <p:attrNameLst>
                                          <p:attrName>ppt_w</p:attrName>
                                        </p:attrNameLst>
                                      </p:cBhvr>
                                      <p:tavLst>
                                        <p:tav tm="0">
                                          <p:val>
                                            <p:strVal val="#ppt_w"/>
                                          </p:val>
                                        </p:tav>
                                        <p:tav tm="100000">
                                          <p:val>
                                            <p:strVal val="#ppt_w"/>
                                          </p:val>
                                        </p:tav>
                                      </p:tavLst>
                                    </p:anim>
                                    <p:anim calcmode="lin" valueType="num">
                                      <p:cBhvr>
                                        <p:cTn id="66" dur="500" fill="hold"/>
                                        <p:tgtEl>
                                          <p:spTgt spid="40">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nodeType="click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additive="base">
                                        <p:cTn id="71" dur="500" fill="hold"/>
                                        <p:tgtEl>
                                          <p:spTgt spid="34"/>
                                        </p:tgtEl>
                                        <p:attrNameLst>
                                          <p:attrName>ppt_x</p:attrName>
                                        </p:attrNameLst>
                                      </p:cBhvr>
                                      <p:tavLst>
                                        <p:tav tm="0">
                                          <p:val>
                                            <p:strVal val="1+#ppt_w/2"/>
                                          </p:val>
                                        </p:tav>
                                        <p:tav tm="100000">
                                          <p:val>
                                            <p:strVal val="#ppt_x"/>
                                          </p:val>
                                        </p:tav>
                                      </p:tavLst>
                                    </p:anim>
                                    <p:anim calcmode="lin" valueType="num">
                                      <p:cBhvr additive="base">
                                        <p:cTn id="72" dur="500" fill="hold"/>
                                        <p:tgtEl>
                                          <p:spTgt spid="34"/>
                                        </p:tgtEl>
                                        <p:attrNameLst>
                                          <p:attrName>ppt_y</p:attrName>
                                        </p:attrNameLst>
                                      </p:cBhvr>
                                      <p:tavLst>
                                        <p:tav tm="0">
                                          <p:val>
                                            <p:strVal val="#ppt_y"/>
                                          </p:val>
                                        </p:tav>
                                        <p:tav tm="100000">
                                          <p:val>
                                            <p:strVal val="#ppt_y"/>
                                          </p:val>
                                        </p:tav>
                                      </p:tavLst>
                                    </p:anim>
                                  </p:childTnLst>
                                </p:cTn>
                              </p:par>
                              <p:par>
                                <p:cTn id="73" presetID="17" presetClass="entr" presetSubtype="1" fill="hold" nodeType="withEffect">
                                  <p:stCondLst>
                                    <p:cond delay="0"/>
                                  </p:stCondLst>
                                  <p:childTnLst>
                                    <p:set>
                                      <p:cBhvr>
                                        <p:cTn id="74" dur="1" fill="hold">
                                          <p:stCondLst>
                                            <p:cond delay="0"/>
                                          </p:stCondLst>
                                        </p:cTn>
                                        <p:tgtEl>
                                          <p:spTgt spid="40">
                                            <p:txEl>
                                              <p:pRg st="6" end="6"/>
                                            </p:txEl>
                                          </p:spTgt>
                                        </p:tgtEl>
                                        <p:attrNameLst>
                                          <p:attrName>style.visibility</p:attrName>
                                        </p:attrNameLst>
                                      </p:cBhvr>
                                      <p:to>
                                        <p:strVal val="visible"/>
                                      </p:to>
                                    </p:set>
                                    <p:anim calcmode="lin" valueType="num">
                                      <p:cBhvr>
                                        <p:cTn id="75" dur="500" fill="hold"/>
                                        <p:tgtEl>
                                          <p:spTgt spid="40">
                                            <p:txEl>
                                              <p:pRg st="6" end="6"/>
                                            </p:txEl>
                                          </p:spTgt>
                                        </p:tgtEl>
                                        <p:attrNameLst>
                                          <p:attrName>ppt_x</p:attrName>
                                        </p:attrNameLst>
                                      </p:cBhvr>
                                      <p:tavLst>
                                        <p:tav tm="0">
                                          <p:val>
                                            <p:strVal val="#ppt_x"/>
                                          </p:val>
                                        </p:tav>
                                        <p:tav tm="100000">
                                          <p:val>
                                            <p:strVal val="#ppt_x"/>
                                          </p:val>
                                        </p:tav>
                                      </p:tavLst>
                                    </p:anim>
                                    <p:anim calcmode="lin" valueType="num">
                                      <p:cBhvr>
                                        <p:cTn id="76" dur="500" fill="hold"/>
                                        <p:tgtEl>
                                          <p:spTgt spid="40">
                                            <p:txEl>
                                              <p:pRg st="6" end="6"/>
                                            </p:txEl>
                                          </p:spTgt>
                                        </p:tgtEl>
                                        <p:attrNameLst>
                                          <p:attrName>ppt_y</p:attrName>
                                        </p:attrNameLst>
                                      </p:cBhvr>
                                      <p:tavLst>
                                        <p:tav tm="0">
                                          <p:val>
                                            <p:strVal val="#ppt_y-#ppt_h/2"/>
                                          </p:val>
                                        </p:tav>
                                        <p:tav tm="100000">
                                          <p:val>
                                            <p:strVal val="#ppt_y"/>
                                          </p:val>
                                        </p:tav>
                                      </p:tavLst>
                                    </p:anim>
                                    <p:anim calcmode="lin" valueType="num">
                                      <p:cBhvr>
                                        <p:cTn id="77" dur="500" fill="hold"/>
                                        <p:tgtEl>
                                          <p:spTgt spid="40">
                                            <p:txEl>
                                              <p:pRg st="6" end="6"/>
                                            </p:txEl>
                                          </p:spTgt>
                                        </p:tgtEl>
                                        <p:attrNameLst>
                                          <p:attrName>ppt_w</p:attrName>
                                        </p:attrNameLst>
                                      </p:cBhvr>
                                      <p:tavLst>
                                        <p:tav tm="0">
                                          <p:val>
                                            <p:strVal val="#ppt_w"/>
                                          </p:val>
                                        </p:tav>
                                        <p:tav tm="100000">
                                          <p:val>
                                            <p:strVal val="#ppt_w"/>
                                          </p:val>
                                        </p:tav>
                                      </p:tavLst>
                                    </p:anim>
                                    <p:anim calcmode="lin" valueType="num">
                                      <p:cBhvr>
                                        <p:cTn id="78" dur="500" fill="hold"/>
                                        <p:tgtEl>
                                          <p:spTgt spid="40">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17" presetClass="entr" presetSubtype="1" fill="hold" nodeType="clickEffect">
                                  <p:stCondLst>
                                    <p:cond delay="0"/>
                                  </p:stCondLst>
                                  <p:childTnLst>
                                    <p:set>
                                      <p:cBhvr>
                                        <p:cTn id="82" dur="1" fill="hold">
                                          <p:stCondLst>
                                            <p:cond delay="0"/>
                                          </p:stCondLst>
                                        </p:cTn>
                                        <p:tgtEl>
                                          <p:spTgt spid="40">
                                            <p:txEl>
                                              <p:pRg st="8" end="8"/>
                                            </p:txEl>
                                          </p:spTgt>
                                        </p:tgtEl>
                                        <p:attrNameLst>
                                          <p:attrName>style.visibility</p:attrName>
                                        </p:attrNameLst>
                                      </p:cBhvr>
                                      <p:to>
                                        <p:strVal val="visible"/>
                                      </p:to>
                                    </p:set>
                                    <p:anim calcmode="lin" valueType="num">
                                      <p:cBhvr>
                                        <p:cTn id="83" dur="500" fill="hold"/>
                                        <p:tgtEl>
                                          <p:spTgt spid="40">
                                            <p:txEl>
                                              <p:pRg st="8" end="8"/>
                                            </p:txEl>
                                          </p:spTgt>
                                        </p:tgtEl>
                                        <p:attrNameLst>
                                          <p:attrName>ppt_x</p:attrName>
                                        </p:attrNameLst>
                                      </p:cBhvr>
                                      <p:tavLst>
                                        <p:tav tm="0">
                                          <p:val>
                                            <p:strVal val="#ppt_x"/>
                                          </p:val>
                                        </p:tav>
                                        <p:tav tm="100000">
                                          <p:val>
                                            <p:strVal val="#ppt_x"/>
                                          </p:val>
                                        </p:tav>
                                      </p:tavLst>
                                    </p:anim>
                                    <p:anim calcmode="lin" valueType="num">
                                      <p:cBhvr>
                                        <p:cTn id="84" dur="500" fill="hold"/>
                                        <p:tgtEl>
                                          <p:spTgt spid="40">
                                            <p:txEl>
                                              <p:pRg st="8" end="8"/>
                                            </p:txEl>
                                          </p:spTgt>
                                        </p:tgtEl>
                                        <p:attrNameLst>
                                          <p:attrName>ppt_y</p:attrName>
                                        </p:attrNameLst>
                                      </p:cBhvr>
                                      <p:tavLst>
                                        <p:tav tm="0">
                                          <p:val>
                                            <p:strVal val="#ppt_y-#ppt_h/2"/>
                                          </p:val>
                                        </p:tav>
                                        <p:tav tm="100000">
                                          <p:val>
                                            <p:strVal val="#ppt_y"/>
                                          </p:val>
                                        </p:tav>
                                      </p:tavLst>
                                    </p:anim>
                                    <p:anim calcmode="lin" valueType="num">
                                      <p:cBhvr>
                                        <p:cTn id="85" dur="500" fill="hold"/>
                                        <p:tgtEl>
                                          <p:spTgt spid="40">
                                            <p:txEl>
                                              <p:pRg st="8" end="8"/>
                                            </p:txEl>
                                          </p:spTgt>
                                        </p:tgtEl>
                                        <p:attrNameLst>
                                          <p:attrName>ppt_w</p:attrName>
                                        </p:attrNameLst>
                                      </p:cBhvr>
                                      <p:tavLst>
                                        <p:tav tm="0">
                                          <p:val>
                                            <p:strVal val="#ppt_w"/>
                                          </p:val>
                                        </p:tav>
                                        <p:tav tm="100000">
                                          <p:val>
                                            <p:strVal val="#ppt_w"/>
                                          </p:val>
                                        </p:tav>
                                      </p:tavLst>
                                    </p:anim>
                                    <p:anim calcmode="lin" valueType="num">
                                      <p:cBhvr>
                                        <p:cTn id="86" dur="500" fill="hold"/>
                                        <p:tgtEl>
                                          <p:spTgt spid="40">
                                            <p:txEl>
                                              <p:pRg st="8" end="8"/>
                                            </p:txEl>
                                          </p:spTgt>
                                        </p:tgtEl>
                                        <p:attrNameLst>
                                          <p:attrName>ppt_h</p:attrName>
                                        </p:attrNameLst>
                                      </p:cBhvr>
                                      <p:tavLst>
                                        <p:tav tm="0">
                                          <p:val>
                                            <p:fltVal val="0"/>
                                          </p:val>
                                        </p:tav>
                                        <p:tav tm="100000">
                                          <p:val>
                                            <p:strVal val="#ppt_h"/>
                                          </p:val>
                                        </p:tav>
                                      </p:tavLst>
                                    </p:anim>
                                  </p:childTnLst>
                                </p:cTn>
                              </p:par>
                              <p:par>
                                <p:cTn id="87" presetID="17" presetClass="entr" presetSubtype="1" fill="hold" nodeType="withEffect">
                                  <p:stCondLst>
                                    <p:cond delay="0"/>
                                  </p:stCondLst>
                                  <p:childTnLst>
                                    <p:set>
                                      <p:cBhvr>
                                        <p:cTn id="88" dur="1" fill="hold">
                                          <p:stCondLst>
                                            <p:cond delay="0"/>
                                          </p:stCondLst>
                                        </p:cTn>
                                        <p:tgtEl>
                                          <p:spTgt spid="40">
                                            <p:txEl>
                                              <p:pRg st="9" end="9"/>
                                            </p:txEl>
                                          </p:spTgt>
                                        </p:tgtEl>
                                        <p:attrNameLst>
                                          <p:attrName>style.visibility</p:attrName>
                                        </p:attrNameLst>
                                      </p:cBhvr>
                                      <p:to>
                                        <p:strVal val="visible"/>
                                      </p:to>
                                    </p:set>
                                    <p:anim calcmode="lin" valueType="num">
                                      <p:cBhvr>
                                        <p:cTn id="89" dur="500" fill="hold"/>
                                        <p:tgtEl>
                                          <p:spTgt spid="40">
                                            <p:txEl>
                                              <p:pRg st="9" end="9"/>
                                            </p:txEl>
                                          </p:spTgt>
                                        </p:tgtEl>
                                        <p:attrNameLst>
                                          <p:attrName>ppt_x</p:attrName>
                                        </p:attrNameLst>
                                      </p:cBhvr>
                                      <p:tavLst>
                                        <p:tav tm="0">
                                          <p:val>
                                            <p:strVal val="#ppt_x"/>
                                          </p:val>
                                        </p:tav>
                                        <p:tav tm="100000">
                                          <p:val>
                                            <p:strVal val="#ppt_x"/>
                                          </p:val>
                                        </p:tav>
                                      </p:tavLst>
                                    </p:anim>
                                    <p:anim calcmode="lin" valueType="num">
                                      <p:cBhvr>
                                        <p:cTn id="90" dur="500" fill="hold"/>
                                        <p:tgtEl>
                                          <p:spTgt spid="40">
                                            <p:txEl>
                                              <p:pRg st="9" end="9"/>
                                            </p:txEl>
                                          </p:spTgt>
                                        </p:tgtEl>
                                        <p:attrNameLst>
                                          <p:attrName>ppt_y</p:attrName>
                                        </p:attrNameLst>
                                      </p:cBhvr>
                                      <p:tavLst>
                                        <p:tav tm="0">
                                          <p:val>
                                            <p:strVal val="#ppt_y-#ppt_h/2"/>
                                          </p:val>
                                        </p:tav>
                                        <p:tav tm="100000">
                                          <p:val>
                                            <p:strVal val="#ppt_y"/>
                                          </p:val>
                                        </p:tav>
                                      </p:tavLst>
                                    </p:anim>
                                    <p:anim calcmode="lin" valueType="num">
                                      <p:cBhvr>
                                        <p:cTn id="91" dur="500" fill="hold"/>
                                        <p:tgtEl>
                                          <p:spTgt spid="40">
                                            <p:txEl>
                                              <p:pRg st="9" end="9"/>
                                            </p:txEl>
                                          </p:spTgt>
                                        </p:tgtEl>
                                        <p:attrNameLst>
                                          <p:attrName>ppt_w</p:attrName>
                                        </p:attrNameLst>
                                      </p:cBhvr>
                                      <p:tavLst>
                                        <p:tav tm="0">
                                          <p:val>
                                            <p:strVal val="#ppt_w"/>
                                          </p:val>
                                        </p:tav>
                                        <p:tav tm="100000">
                                          <p:val>
                                            <p:strVal val="#ppt_w"/>
                                          </p:val>
                                        </p:tav>
                                      </p:tavLst>
                                    </p:anim>
                                    <p:anim calcmode="lin" valueType="num">
                                      <p:cBhvr>
                                        <p:cTn id="92" dur="500" fill="hold"/>
                                        <p:tgtEl>
                                          <p:spTgt spid="40">
                                            <p:txEl>
                                              <p:pRg st="9" end="9"/>
                                            </p:txEl>
                                          </p:spTgt>
                                        </p:tgtEl>
                                        <p:attrNameLst>
                                          <p:attrName>ppt_h</p:attrName>
                                        </p:attrNameLst>
                                      </p:cBhvr>
                                      <p:tavLst>
                                        <p:tav tm="0">
                                          <p:val>
                                            <p:fltVal val="0"/>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43"/>
                                        </p:tgtEl>
                                        <p:attrNameLst>
                                          <p:attrName>style.visibility</p:attrName>
                                        </p:attrNameLst>
                                      </p:cBhvr>
                                      <p:to>
                                        <p:strVal val="visible"/>
                                      </p:to>
                                    </p:set>
                                    <p:anim calcmode="lin" valueType="num">
                                      <p:cBhvr additive="base">
                                        <p:cTn id="97" dur="500" fill="hold"/>
                                        <p:tgtEl>
                                          <p:spTgt spid="43"/>
                                        </p:tgtEl>
                                        <p:attrNameLst>
                                          <p:attrName>ppt_x</p:attrName>
                                        </p:attrNameLst>
                                      </p:cBhvr>
                                      <p:tavLst>
                                        <p:tav tm="0">
                                          <p:val>
                                            <p:strVal val="1+#ppt_w/2"/>
                                          </p:val>
                                        </p:tav>
                                        <p:tav tm="100000">
                                          <p:val>
                                            <p:strVal val="#ppt_x"/>
                                          </p:val>
                                        </p:tav>
                                      </p:tavLst>
                                    </p:anim>
                                    <p:anim calcmode="lin" valueType="num">
                                      <p:cBhvr additive="base">
                                        <p:cTn id="98" dur="500" fill="hold"/>
                                        <p:tgtEl>
                                          <p:spTgt spid="43"/>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stCondLst>
                                    <p:cond delay="0"/>
                                  </p:stCondLst>
                                  <p:childTnLst>
                                    <p:set>
                                      <p:cBhvr>
                                        <p:cTn id="100" dur="1" fill="hold">
                                          <p:stCondLst>
                                            <p:cond delay="0"/>
                                          </p:stCondLst>
                                        </p:cTn>
                                        <p:tgtEl>
                                          <p:spTgt spid="44"/>
                                        </p:tgtEl>
                                        <p:attrNameLst>
                                          <p:attrName>style.visibility</p:attrName>
                                        </p:attrNameLst>
                                      </p:cBhvr>
                                      <p:to>
                                        <p:strVal val="visible"/>
                                      </p:to>
                                    </p:set>
                                    <p:anim calcmode="lin" valueType="num">
                                      <p:cBhvr additive="base">
                                        <p:cTn id="101" dur="500" fill="hold"/>
                                        <p:tgtEl>
                                          <p:spTgt spid="44"/>
                                        </p:tgtEl>
                                        <p:attrNameLst>
                                          <p:attrName>ppt_x</p:attrName>
                                        </p:attrNameLst>
                                      </p:cBhvr>
                                      <p:tavLst>
                                        <p:tav tm="0">
                                          <p:val>
                                            <p:strVal val="1+#ppt_w/2"/>
                                          </p:val>
                                        </p:tav>
                                        <p:tav tm="100000">
                                          <p:val>
                                            <p:strVal val="#ppt_x"/>
                                          </p:val>
                                        </p:tav>
                                      </p:tavLst>
                                    </p:anim>
                                    <p:anim calcmode="lin" valueType="num">
                                      <p:cBhvr additive="base">
                                        <p:cTn id="10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2" fill="hold" grpId="0" nodeType="clickEffect">
                                  <p:stCondLst>
                                    <p:cond delay="0"/>
                                  </p:stCondLst>
                                  <p:childTnLst>
                                    <p:set>
                                      <p:cBhvr>
                                        <p:cTn id="106" dur="1" fill="hold">
                                          <p:stCondLst>
                                            <p:cond delay="0"/>
                                          </p:stCondLst>
                                        </p:cTn>
                                        <p:tgtEl>
                                          <p:spTgt spid="41"/>
                                        </p:tgtEl>
                                        <p:attrNameLst>
                                          <p:attrName>style.visibility</p:attrName>
                                        </p:attrNameLst>
                                      </p:cBhvr>
                                      <p:to>
                                        <p:strVal val="visible"/>
                                      </p:to>
                                    </p:set>
                                    <p:anim calcmode="lin" valueType="num">
                                      <p:cBhvr additive="base">
                                        <p:cTn id="107" dur="500" fill="hold"/>
                                        <p:tgtEl>
                                          <p:spTgt spid="41"/>
                                        </p:tgtEl>
                                        <p:attrNameLst>
                                          <p:attrName>ppt_x</p:attrName>
                                        </p:attrNameLst>
                                      </p:cBhvr>
                                      <p:tavLst>
                                        <p:tav tm="0">
                                          <p:val>
                                            <p:strVal val="1+#ppt_w/2"/>
                                          </p:val>
                                        </p:tav>
                                        <p:tav tm="100000">
                                          <p:val>
                                            <p:strVal val="#ppt_x"/>
                                          </p:val>
                                        </p:tav>
                                      </p:tavLst>
                                    </p:anim>
                                    <p:anim calcmode="lin" valueType="num">
                                      <p:cBhvr additive="base">
                                        <p:cTn id="108" dur="500" fill="hold"/>
                                        <p:tgtEl>
                                          <p:spTgt spid="41"/>
                                        </p:tgtEl>
                                        <p:attrNameLst>
                                          <p:attrName>ppt_y</p:attrName>
                                        </p:attrNameLst>
                                      </p:cBhvr>
                                      <p:tavLst>
                                        <p:tav tm="0">
                                          <p:val>
                                            <p:strVal val="#ppt_y"/>
                                          </p:val>
                                        </p:tav>
                                        <p:tav tm="100000">
                                          <p:val>
                                            <p:strVal val="#ppt_y"/>
                                          </p:val>
                                        </p:tav>
                                      </p:tavLst>
                                    </p:anim>
                                  </p:childTnLst>
                                </p:cTn>
                              </p:par>
                              <p:par>
                                <p:cTn id="109" presetID="2" presetClass="entr" presetSubtype="2"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 calcmode="lin" valueType="num">
                                      <p:cBhvr additive="base">
                                        <p:cTn id="111" dur="500" fill="hold"/>
                                        <p:tgtEl>
                                          <p:spTgt spid="42"/>
                                        </p:tgtEl>
                                        <p:attrNameLst>
                                          <p:attrName>ppt_x</p:attrName>
                                        </p:attrNameLst>
                                      </p:cBhvr>
                                      <p:tavLst>
                                        <p:tav tm="0">
                                          <p:val>
                                            <p:strVal val="1+#ppt_w/2"/>
                                          </p:val>
                                        </p:tav>
                                        <p:tav tm="100000">
                                          <p:val>
                                            <p:strVal val="#ppt_x"/>
                                          </p:val>
                                        </p:tav>
                                      </p:tavLst>
                                    </p:anim>
                                    <p:anim calcmode="lin" valueType="num">
                                      <p:cBhvr additive="base">
                                        <p:cTn id="112"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2" fill="hold" grpId="0" nodeType="clickEffect">
                                  <p:stCondLst>
                                    <p:cond delay="0"/>
                                  </p:stCondLst>
                                  <p:childTnLst>
                                    <p:set>
                                      <p:cBhvr>
                                        <p:cTn id="116" dur="1" fill="hold">
                                          <p:stCondLst>
                                            <p:cond delay="0"/>
                                          </p:stCondLst>
                                        </p:cTn>
                                        <p:tgtEl>
                                          <p:spTgt spid="45"/>
                                        </p:tgtEl>
                                        <p:attrNameLst>
                                          <p:attrName>style.visibility</p:attrName>
                                        </p:attrNameLst>
                                      </p:cBhvr>
                                      <p:to>
                                        <p:strVal val="visible"/>
                                      </p:to>
                                    </p:set>
                                    <p:anim calcmode="lin" valueType="num">
                                      <p:cBhvr additive="base">
                                        <p:cTn id="117" dur="500" fill="hold"/>
                                        <p:tgtEl>
                                          <p:spTgt spid="45"/>
                                        </p:tgtEl>
                                        <p:attrNameLst>
                                          <p:attrName>ppt_x</p:attrName>
                                        </p:attrNameLst>
                                      </p:cBhvr>
                                      <p:tavLst>
                                        <p:tav tm="0">
                                          <p:val>
                                            <p:strVal val="1+#ppt_w/2"/>
                                          </p:val>
                                        </p:tav>
                                        <p:tav tm="100000">
                                          <p:val>
                                            <p:strVal val="#ppt_x"/>
                                          </p:val>
                                        </p:tav>
                                      </p:tavLst>
                                    </p:anim>
                                    <p:anim calcmode="lin" valueType="num">
                                      <p:cBhvr additive="base">
                                        <p:cTn id="118" dur="500" fill="hold"/>
                                        <p:tgtEl>
                                          <p:spTgt spid="45"/>
                                        </p:tgtEl>
                                        <p:attrNameLst>
                                          <p:attrName>ppt_y</p:attrName>
                                        </p:attrNameLst>
                                      </p:cBhvr>
                                      <p:tavLst>
                                        <p:tav tm="0">
                                          <p:val>
                                            <p:strVal val="#ppt_y"/>
                                          </p:val>
                                        </p:tav>
                                        <p:tav tm="100000">
                                          <p:val>
                                            <p:strVal val="#ppt_y"/>
                                          </p:val>
                                        </p:tav>
                                      </p:tavLst>
                                    </p:anim>
                                  </p:childTnLst>
                                </p:cTn>
                              </p:par>
                              <p:par>
                                <p:cTn id="119" presetID="2" presetClass="entr" presetSubtype="2" fill="hold" grpId="0" nodeType="withEffect">
                                  <p:stCondLst>
                                    <p:cond delay="0"/>
                                  </p:stCondLst>
                                  <p:childTnLst>
                                    <p:set>
                                      <p:cBhvr>
                                        <p:cTn id="120" dur="1" fill="hold">
                                          <p:stCondLst>
                                            <p:cond delay="0"/>
                                          </p:stCondLst>
                                        </p:cTn>
                                        <p:tgtEl>
                                          <p:spTgt spid="47"/>
                                        </p:tgtEl>
                                        <p:attrNameLst>
                                          <p:attrName>style.visibility</p:attrName>
                                        </p:attrNameLst>
                                      </p:cBhvr>
                                      <p:to>
                                        <p:strVal val="visible"/>
                                      </p:to>
                                    </p:set>
                                    <p:anim calcmode="lin" valueType="num">
                                      <p:cBhvr additive="base">
                                        <p:cTn id="121" dur="500" fill="hold"/>
                                        <p:tgtEl>
                                          <p:spTgt spid="47"/>
                                        </p:tgtEl>
                                        <p:attrNameLst>
                                          <p:attrName>ppt_x</p:attrName>
                                        </p:attrNameLst>
                                      </p:cBhvr>
                                      <p:tavLst>
                                        <p:tav tm="0">
                                          <p:val>
                                            <p:strVal val="1+#ppt_w/2"/>
                                          </p:val>
                                        </p:tav>
                                        <p:tav tm="100000">
                                          <p:val>
                                            <p:strVal val="#ppt_x"/>
                                          </p:val>
                                        </p:tav>
                                      </p:tavLst>
                                    </p:anim>
                                    <p:anim calcmode="lin" valueType="num">
                                      <p:cBhvr additive="base">
                                        <p:cTn id="122"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2" fill="hold" grpId="0" nodeType="clickEffect">
                                  <p:stCondLst>
                                    <p:cond delay="0"/>
                                  </p:stCondLst>
                                  <p:childTnLst>
                                    <p:set>
                                      <p:cBhvr>
                                        <p:cTn id="126" dur="1" fill="hold">
                                          <p:stCondLst>
                                            <p:cond delay="0"/>
                                          </p:stCondLst>
                                        </p:cTn>
                                        <p:tgtEl>
                                          <p:spTgt spid="48"/>
                                        </p:tgtEl>
                                        <p:attrNameLst>
                                          <p:attrName>style.visibility</p:attrName>
                                        </p:attrNameLst>
                                      </p:cBhvr>
                                      <p:to>
                                        <p:strVal val="visible"/>
                                      </p:to>
                                    </p:set>
                                    <p:anim calcmode="lin" valueType="num">
                                      <p:cBhvr additive="base">
                                        <p:cTn id="127" dur="500" fill="hold"/>
                                        <p:tgtEl>
                                          <p:spTgt spid="48"/>
                                        </p:tgtEl>
                                        <p:attrNameLst>
                                          <p:attrName>ppt_x</p:attrName>
                                        </p:attrNameLst>
                                      </p:cBhvr>
                                      <p:tavLst>
                                        <p:tav tm="0">
                                          <p:val>
                                            <p:strVal val="1+#ppt_w/2"/>
                                          </p:val>
                                        </p:tav>
                                        <p:tav tm="100000">
                                          <p:val>
                                            <p:strVal val="#ppt_x"/>
                                          </p:val>
                                        </p:tav>
                                      </p:tavLst>
                                    </p:anim>
                                    <p:anim calcmode="lin" valueType="num">
                                      <p:cBhvr additive="base">
                                        <p:cTn id="128" dur="500" fill="hold"/>
                                        <p:tgtEl>
                                          <p:spTgt spid="48"/>
                                        </p:tgtEl>
                                        <p:attrNameLst>
                                          <p:attrName>ppt_y</p:attrName>
                                        </p:attrNameLst>
                                      </p:cBhvr>
                                      <p:tavLst>
                                        <p:tav tm="0">
                                          <p:val>
                                            <p:strVal val="#ppt_y"/>
                                          </p:val>
                                        </p:tav>
                                        <p:tav tm="100000">
                                          <p:val>
                                            <p:strVal val="#ppt_y"/>
                                          </p:val>
                                        </p:tav>
                                      </p:tavLst>
                                    </p:anim>
                                  </p:childTnLst>
                                </p:cTn>
                              </p:par>
                              <p:par>
                                <p:cTn id="129" presetID="2" presetClass="entr" presetSubtype="2" fill="hold" grpId="0" nodeType="withEffect">
                                  <p:stCondLst>
                                    <p:cond delay="0"/>
                                  </p:stCondLst>
                                  <p:childTnLst>
                                    <p:set>
                                      <p:cBhvr>
                                        <p:cTn id="130" dur="1" fill="hold">
                                          <p:stCondLst>
                                            <p:cond delay="0"/>
                                          </p:stCondLst>
                                        </p:cTn>
                                        <p:tgtEl>
                                          <p:spTgt spid="49"/>
                                        </p:tgtEl>
                                        <p:attrNameLst>
                                          <p:attrName>style.visibility</p:attrName>
                                        </p:attrNameLst>
                                      </p:cBhvr>
                                      <p:to>
                                        <p:strVal val="visible"/>
                                      </p:to>
                                    </p:set>
                                    <p:anim calcmode="lin" valueType="num">
                                      <p:cBhvr additive="base">
                                        <p:cTn id="131" dur="500" fill="hold"/>
                                        <p:tgtEl>
                                          <p:spTgt spid="49"/>
                                        </p:tgtEl>
                                        <p:attrNameLst>
                                          <p:attrName>ppt_x</p:attrName>
                                        </p:attrNameLst>
                                      </p:cBhvr>
                                      <p:tavLst>
                                        <p:tav tm="0">
                                          <p:val>
                                            <p:strVal val="1+#ppt_w/2"/>
                                          </p:val>
                                        </p:tav>
                                        <p:tav tm="100000">
                                          <p:val>
                                            <p:strVal val="#ppt_x"/>
                                          </p:val>
                                        </p:tav>
                                      </p:tavLst>
                                    </p:anim>
                                    <p:anim calcmode="lin" valueType="num">
                                      <p:cBhvr additive="base">
                                        <p:cTn id="132"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2" fill="hold" grpId="0" nodeType="clickEffect">
                                  <p:stCondLst>
                                    <p:cond delay="0"/>
                                  </p:stCondLst>
                                  <p:childTnLst>
                                    <p:set>
                                      <p:cBhvr>
                                        <p:cTn id="136" dur="1" fill="hold">
                                          <p:stCondLst>
                                            <p:cond delay="0"/>
                                          </p:stCondLst>
                                        </p:cTn>
                                        <p:tgtEl>
                                          <p:spTgt spid="76"/>
                                        </p:tgtEl>
                                        <p:attrNameLst>
                                          <p:attrName>style.visibility</p:attrName>
                                        </p:attrNameLst>
                                      </p:cBhvr>
                                      <p:to>
                                        <p:strVal val="visible"/>
                                      </p:to>
                                    </p:set>
                                    <p:anim calcmode="lin" valueType="num">
                                      <p:cBhvr additive="base">
                                        <p:cTn id="137" dur="500" fill="hold"/>
                                        <p:tgtEl>
                                          <p:spTgt spid="76"/>
                                        </p:tgtEl>
                                        <p:attrNameLst>
                                          <p:attrName>ppt_x</p:attrName>
                                        </p:attrNameLst>
                                      </p:cBhvr>
                                      <p:tavLst>
                                        <p:tav tm="0">
                                          <p:val>
                                            <p:strVal val="1+#ppt_w/2"/>
                                          </p:val>
                                        </p:tav>
                                        <p:tav tm="100000">
                                          <p:val>
                                            <p:strVal val="#ppt_x"/>
                                          </p:val>
                                        </p:tav>
                                      </p:tavLst>
                                    </p:anim>
                                    <p:anim calcmode="lin" valueType="num">
                                      <p:cBhvr additive="base">
                                        <p:cTn id="138" dur="500" fill="hold"/>
                                        <p:tgtEl>
                                          <p:spTgt spid="76"/>
                                        </p:tgtEl>
                                        <p:attrNameLst>
                                          <p:attrName>ppt_y</p:attrName>
                                        </p:attrNameLst>
                                      </p:cBhvr>
                                      <p:tavLst>
                                        <p:tav tm="0">
                                          <p:val>
                                            <p:strVal val="#ppt_y"/>
                                          </p:val>
                                        </p:tav>
                                        <p:tav tm="100000">
                                          <p:val>
                                            <p:strVal val="#ppt_y"/>
                                          </p:val>
                                        </p:tav>
                                      </p:tavLst>
                                    </p:anim>
                                  </p:childTnLst>
                                </p:cTn>
                              </p:par>
                              <p:par>
                                <p:cTn id="139" presetID="53" presetClass="entr" presetSubtype="16" fill="hold" grpId="0" nodeType="withEffect">
                                  <p:stCondLst>
                                    <p:cond delay="0"/>
                                  </p:stCondLst>
                                  <p:childTnLst>
                                    <p:set>
                                      <p:cBhvr>
                                        <p:cTn id="140" dur="1" fill="hold">
                                          <p:stCondLst>
                                            <p:cond delay="0"/>
                                          </p:stCondLst>
                                        </p:cTn>
                                        <p:tgtEl>
                                          <p:spTgt spid="79"/>
                                        </p:tgtEl>
                                        <p:attrNameLst>
                                          <p:attrName>style.visibility</p:attrName>
                                        </p:attrNameLst>
                                      </p:cBhvr>
                                      <p:to>
                                        <p:strVal val="visible"/>
                                      </p:to>
                                    </p:set>
                                    <p:anim calcmode="lin" valueType="num">
                                      <p:cBhvr>
                                        <p:cTn id="141" dur="500" fill="hold"/>
                                        <p:tgtEl>
                                          <p:spTgt spid="79"/>
                                        </p:tgtEl>
                                        <p:attrNameLst>
                                          <p:attrName>ppt_w</p:attrName>
                                        </p:attrNameLst>
                                      </p:cBhvr>
                                      <p:tavLst>
                                        <p:tav tm="0">
                                          <p:val>
                                            <p:fltVal val="0"/>
                                          </p:val>
                                        </p:tav>
                                        <p:tav tm="100000">
                                          <p:val>
                                            <p:strVal val="#ppt_w"/>
                                          </p:val>
                                        </p:tav>
                                      </p:tavLst>
                                    </p:anim>
                                    <p:anim calcmode="lin" valueType="num">
                                      <p:cBhvr>
                                        <p:cTn id="142" dur="500" fill="hold"/>
                                        <p:tgtEl>
                                          <p:spTgt spid="79"/>
                                        </p:tgtEl>
                                        <p:attrNameLst>
                                          <p:attrName>ppt_h</p:attrName>
                                        </p:attrNameLst>
                                      </p:cBhvr>
                                      <p:tavLst>
                                        <p:tav tm="0">
                                          <p:val>
                                            <p:fltVal val="0"/>
                                          </p:val>
                                        </p:tav>
                                        <p:tav tm="100000">
                                          <p:val>
                                            <p:strVal val="#ppt_h"/>
                                          </p:val>
                                        </p:tav>
                                      </p:tavLst>
                                    </p:anim>
                                    <p:animEffect transition="in" filter="fade">
                                      <p:cBhvr>
                                        <p:cTn id="143" dur="500"/>
                                        <p:tgtEl>
                                          <p:spTgt spid="79"/>
                                        </p:tgtEl>
                                      </p:cBhvr>
                                    </p:animEffect>
                                  </p:childTnLst>
                                </p:cTn>
                              </p:par>
                            </p:childTnLst>
                          </p:cTn>
                        </p:par>
                      </p:childTnLst>
                    </p:cTn>
                  </p:par>
                  <p:par>
                    <p:cTn id="144" fill="hold">
                      <p:stCondLst>
                        <p:cond delay="indefinite"/>
                      </p:stCondLst>
                      <p:childTnLst>
                        <p:par>
                          <p:cTn id="145" fill="hold">
                            <p:stCondLst>
                              <p:cond delay="0"/>
                            </p:stCondLst>
                            <p:childTnLst>
                              <p:par>
                                <p:cTn id="146" presetID="2" presetClass="entr" presetSubtype="2" fill="hold" grpId="0" nodeType="clickEffect">
                                  <p:stCondLst>
                                    <p:cond delay="0"/>
                                  </p:stCondLst>
                                  <p:childTnLst>
                                    <p:set>
                                      <p:cBhvr>
                                        <p:cTn id="147" dur="1" fill="hold">
                                          <p:stCondLst>
                                            <p:cond delay="0"/>
                                          </p:stCondLst>
                                        </p:cTn>
                                        <p:tgtEl>
                                          <p:spTgt spid="53"/>
                                        </p:tgtEl>
                                        <p:attrNameLst>
                                          <p:attrName>style.visibility</p:attrName>
                                        </p:attrNameLst>
                                      </p:cBhvr>
                                      <p:to>
                                        <p:strVal val="visible"/>
                                      </p:to>
                                    </p:set>
                                    <p:anim calcmode="lin" valueType="num">
                                      <p:cBhvr additive="base">
                                        <p:cTn id="148" dur="500" fill="hold"/>
                                        <p:tgtEl>
                                          <p:spTgt spid="53"/>
                                        </p:tgtEl>
                                        <p:attrNameLst>
                                          <p:attrName>ppt_x</p:attrName>
                                        </p:attrNameLst>
                                      </p:cBhvr>
                                      <p:tavLst>
                                        <p:tav tm="0">
                                          <p:val>
                                            <p:strVal val="1+#ppt_w/2"/>
                                          </p:val>
                                        </p:tav>
                                        <p:tav tm="100000">
                                          <p:val>
                                            <p:strVal val="#ppt_x"/>
                                          </p:val>
                                        </p:tav>
                                      </p:tavLst>
                                    </p:anim>
                                    <p:anim calcmode="lin" valueType="num">
                                      <p:cBhvr additive="base">
                                        <p:cTn id="149" dur="500" fill="hold"/>
                                        <p:tgtEl>
                                          <p:spTgt spid="53"/>
                                        </p:tgtEl>
                                        <p:attrNameLst>
                                          <p:attrName>ppt_y</p:attrName>
                                        </p:attrNameLst>
                                      </p:cBhvr>
                                      <p:tavLst>
                                        <p:tav tm="0">
                                          <p:val>
                                            <p:strVal val="#ppt_y"/>
                                          </p:val>
                                        </p:tav>
                                        <p:tav tm="100000">
                                          <p:val>
                                            <p:strVal val="#ppt_y"/>
                                          </p:val>
                                        </p:tav>
                                      </p:tavLst>
                                    </p:anim>
                                  </p:childTnLst>
                                </p:cTn>
                              </p:par>
                              <p:par>
                                <p:cTn id="150" presetID="2" presetClass="entr" presetSubtype="2" fill="hold" grpId="0" nodeType="withEffect">
                                  <p:stCondLst>
                                    <p:cond delay="0"/>
                                  </p:stCondLst>
                                  <p:childTnLst>
                                    <p:set>
                                      <p:cBhvr>
                                        <p:cTn id="151" dur="1" fill="hold">
                                          <p:stCondLst>
                                            <p:cond delay="0"/>
                                          </p:stCondLst>
                                        </p:cTn>
                                        <p:tgtEl>
                                          <p:spTgt spid="54"/>
                                        </p:tgtEl>
                                        <p:attrNameLst>
                                          <p:attrName>style.visibility</p:attrName>
                                        </p:attrNameLst>
                                      </p:cBhvr>
                                      <p:to>
                                        <p:strVal val="visible"/>
                                      </p:to>
                                    </p:set>
                                    <p:anim calcmode="lin" valueType="num">
                                      <p:cBhvr additive="base">
                                        <p:cTn id="152" dur="500" fill="hold"/>
                                        <p:tgtEl>
                                          <p:spTgt spid="54"/>
                                        </p:tgtEl>
                                        <p:attrNameLst>
                                          <p:attrName>ppt_x</p:attrName>
                                        </p:attrNameLst>
                                      </p:cBhvr>
                                      <p:tavLst>
                                        <p:tav tm="0">
                                          <p:val>
                                            <p:strVal val="1+#ppt_w/2"/>
                                          </p:val>
                                        </p:tav>
                                        <p:tav tm="100000">
                                          <p:val>
                                            <p:strVal val="#ppt_x"/>
                                          </p:val>
                                        </p:tav>
                                      </p:tavLst>
                                    </p:anim>
                                    <p:anim calcmode="lin" valueType="num">
                                      <p:cBhvr additive="base">
                                        <p:cTn id="153" dur="500" fill="hold"/>
                                        <p:tgtEl>
                                          <p:spTgt spid="54"/>
                                        </p:tgtEl>
                                        <p:attrNameLst>
                                          <p:attrName>ppt_y</p:attrName>
                                        </p:attrNameLst>
                                      </p:cBhvr>
                                      <p:tavLst>
                                        <p:tav tm="0">
                                          <p:val>
                                            <p:strVal val="#ppt_y"/>
                                          </p:val>
                                        </p:tav>
                                        <p:tav tm="100000">
                                          <p:val>
                                            <p:strVal val="#ppt_y"/>
                                          </p:val>
                                        </p:tav>
                                      </p:tavLst>
                                    </p:anim>
                                  </p:childTnLst>
                                </p:cTn>
                              </p:par>
                              <p:par>
                                <p:cTn id="154" presetID="2" presetClass="entr" presetSubtype="2" fill="hold" nodeType="withEffect">
                                  <p:stCondLst>
                                    <p:cond delay="0"/>
                                  </p:stCondLst>
                                  <p:childTnLst>
                                    <p:set>
                                      <p:cBhvr>
                                        <p:cTn id="155" dur="1" fill="hold">
                                          <p:stCondLst>
                                            <p:cond delay="0"/>
                                          </p:stCondLst>
                                        </p:cTn>
                                        <p:tgtEl>
                                          <p:spTgt spid="50"/>
                                        </p:tgtEl>
                                        <p:attrNameLst>
                                          <p:attrName>style.visibility</p:attrName>
                                        </p:attrNameLst>
                                      </p:cBhvr>
                                      <p:to>
                                        <p:strVal val="visible"/>
                                      </p:to>
                                    </p:set>
                                    <p:anim calcmode="lin" valueType="num">
                                      <p:cBhvr additive="base">
                                        <p:cTn id="156" dur="500" fill="hold"/>
                                        <p:tgtEl>
                                          <p:spTgt spid="50"/>
                                        </p:tgtEl>
                                        <p:attrNameLst>
                                          <p:attrName>ppt_x</p:attrName>
                                        </p:attrNameLst>
                                      </p:cBhvr>
                                      <p:tavLst>
                                        <p:tav tm="0">
                                          <p:val>
                                            <p:strVal val="1+#ppt_w/2"/>
                                          </p:val>
                                        </p:tav>
                                        <p:tav tm="100000">
                                          <p:val>
                                            <p:strVal val="#ppt_x"/>
                                          </p:val>
                                        </p:tav>
                                      </p:tavLst>
                                    </p:anim>
                                    <p:anim calcmode="lin" valueType="num">
                                      <p:cBhvr additive="base">
                                        <p:cTn id="157" dur="500" fill="hold"/>
                                        <p:tgtEl>
                                          <p:spTgt spid="50"/>
                                        </p:tgtEl>
                                        <p:attrNameLst>
                                          <p:attrName>ppt_y</p:attrName>
                                        </p:attrNameLst>
                                      </p:cBhvr>
                                      <p:tavLst>
                                        <p:tav tm="0">
                                          <p:val>
                                            <p:strVal val="#ppt_y"/>
                                          </p:val>
                                        </p:tav>
                                        <p:tav tm="100000">
                                          <p:val>
                                            <p:strVal val="#ppt_y"/>
                                          </p:val>
                                        </p:tav>
                                      </p:tavLst>
                                    </p:anim>
                                  </p:childTnLst>
                                </p:cTn>
                              </p:par>
                              <p:par>
                                <p:cTn id="158" presetID="2" presetClass="entr" presetSubtype="2" fill="hold" nodeType="withEffect">
                                  <p:stCondLst>
                                    <p:cond delay="0"/>
                                  </p:stCondLst>
                                  <p:childTnLst>
                                    <p:set>
                                      <p:cBhvr>
                                        <p:cTn id="159" dur="1" fill="hold">
                                          <p:stCondLst>
                                            <p:cond delay="0"/>
                                          </p:stCondLst>
                                        </p:cTn>
                                        <p:tgtEl>
                                          <p:spTgt spid="55"/>
                                        </p:tgtEl>
                                        <p:attrNameLst>
                                          <p:attrName>style.visibility</p:attrName>
                                        </p:attrNameLst>
                                      </p:cBhvr>
                                      <p:to>
                                        <p:strVal val="visible"/>
                                      </p:to>
                                    </p:set>
                                    <p:anim calcmode="lin" valueType="num">
                                      <p:cBhvr additive="base">
                                        <p:cTn id="160" dur="500" fill="hold"/>
                                        <p:tgtEl>
                                          <p:spTgt spid="55"/>
                                        </p:tgtEl>
                                        <p:attrNameLst>
                                          <p:attrName>ppt_x</p:attrName>
                                        </p:attrNameLst>
                                      </p:cBhvr>
                                      <p:tavLst>
                                        <p:tav tm="0">
                                          <p:val>
                                            <p:strVal val="1+#ppt_w/2"/>
                                          </p:val>
                                        </p:tav>
                                        <p:tav tm="100000">
                                          <p:val>
                                            <p:strVal val="#ppt_x"/>
                                          </p:val>
                                        </p:tav>
                                      </p:tavLst>
                                    </p:anim>
                                    <p:anim calcmode="lin" valueType="num">
                                      <p:cBhvr additive="base">
                                        <p:cTn id="161" dur="500" fill="hold"/>
                                        <p:tgtEl>
                                          <p:spTgt spid="55"/>
                                        </p:tgtEl>
                                        <p:attrNameLst>
                                          <p:attrName>ppt_y</p:attrName>
                                        </p:attrNameLst>
                                      </p:cBhvr>
                                      <p:tavLst>
                                        <p:tav tm="0">
                                          <p:val>
                                            <p:strVal val="#ppt_y"/>
                                          </p:val>
                                        </p:tav>
                                        <p:tav tm="100000">
                                          <p:val>
                                            <p:strVal val="#ppt_y"/>
                                          </p:val>
                                        </p:tav>
                                      </p:tavLst>
                                    </p:anim>
                                  </p:childTnLst>
                                </p:cTn>
                              </p:par>
                              <p:par>
                                <p:cTn id="162" presetID="2" presetClass="entr" presetSubtype="2" fill="hold" nodeType="withEffect">
                                  <p:stCondLst>
                                    <p:cond delay="0"/>
                                  </p:stCondLst>
                                  <p:childTnLst>
                                    <p:set>
                                      <p:cBhvr>
                                        <p:cTn id="163" dur="1" fill="hold">
                                          <p:stCondLst>
                                            <p:cond delay="0"/>
                                          </p:stCondLst>
                                        </p:cTn>
                                        <p:tgtEl>
                                          <p:spTgt spid="58"/>
                                        </p:tgtEl>
                                        <p:attrNameLst>
                                          <p:attrName>style.visibility</p:attrName>
                                        </p:attrNameLst>
                                      </p:cBhvr>
                                      <p:to>
                                        <p:strVal val="visible"/>
                                      </p:to>
                                    </p:set>
                                    <p:anim calcmode="lin" valueType="num">
                                      <p:cBhvr additive="base">
                                        <p:cTn id="164" dur="500" fill="hold"/>
                                        <p:tgtEl>
                                          <p:spTgt spid="58"/>
                                        </p:tgtEl>
                                        <p:attrNameLst>
                                          <p:attrName>ppt_x</p:attrName>
                                        </p:attrNameLst>
                                      </p:cBhvr>
                                      <p:tavLst>
                                        <p:tav tm="0">
                                          <p:val>
                                            <p:strVal val="1+#ppt_w/2"/>
                                          </p:val>
                                        </p:tav>
                                        <p:tav tm="100000">
                                          <p:val>
                                            <p:strVal val="#ppt_x"/>
                                          </p:val>
                                        </p:tav>
                                      </p:tavLst>
                                    </p:anim>
                                    <p:anim calcmode="lin" valueType="num">
                                      <p:cBhvr additive="base">
                                        <p:cTn id="165" dur="500" fill="hold"/>
                                        <p:tgtEl>
                                          <p:spTgt spid="58"/>
                                        </p:tgtEl>
                                        <p:attrNameLst>
                                          <p:attrName>ppt_y</p:attrName>
                                        </p:attrNameLst>
                                      </p:cBhvr>
                                      <p:tavLst>
                                        <p:tav tm="0">
                                          <p:val>
                                            <p:strVal val="#ppt_y"/>
                                          </p:val>
                                        </p:tav>
                                        <p:tav tm="100000">
                                          <p:val>
                                            <p:strVal val="#ppt_y"/>
                                          </p:val>
                                        </p:tav>
                                      </p:tavLst>
                                    </p:anim>
                                  </p:childTnLst>
                                </p:cTn>
                              </p:par>
                              <p:par>
                                <p:cTn id="166" presetID="2" presetClass="entr" presetSubtype="2" fill="hold" nodeType="withEffect">
                                  <p:stCondLst>
                                    <p:cond delay="0"/>
                                  </p:stCondLst>
                                  <p:childTnLst>
                                    <p:set>
                                      <p:cBhvr>
                                        <p:cTn id="167" dur="1" fill="hold">
                                          <p:stCondLst>
                                            <p:cond delay="0"/>
                                          </p:stCondLst>
                                        </p:cTn>
                                        <p:tgtEl>
                                          <p:spTgt spid="61"/>
                                        </p:tgtEl>
                                        <p:attrNameLst>
                                          <p:attrName>style.visibility</p:attrName>
                                        </p:attrNameLst>
                                      </p:cBhvr>
                                      <p:to>
                                        <p:strVal val="visible"/>
                                      </p:to>
                                    </p:set>
                                    <p:anim calcmode="lin" valueType="num">
                                      <p:cBhvr additive="base">
                                        <p:cTn id="168" dur="500" fill="hold"/>
                                        <p:tgtEl>
                                          <p:spTgt spid="61"/>
                                        </p:tgtEl>
                                        <p:attrNameLst>
                                          <p:attrName>ppt_x</p:attrName>
                                        </p:attrNameLst>
                                      </p:cBhvr>
                                      <p:tavLst>
                                        <p:tav tm="0">
                                          <p:val>
                                            <p:strVal val="1+#ppt_w/2"/>
                                          </p:val>
                                        </p:tav>
                                        <p:tav tm="100000">
                                          <p:val>
                                            <p:strVal val="#ppt_x"/>
                                          </p:val>
                                        </p:tav>
                                      </p:tavLst>
                                    </p:anim>
                                    <p:anim calcmode="lin" valueType="num">
                                      <p:cBhvr additive="base">
                                        <p:cTn id="169" dur="500" fill="hold"/>
                                        <p:tgtEl>
                                          <p:spTgt spid="61"/>
                                        </p:tgtEl>
                                        <p:attrNameLst>
                                          <p:attrName>ppt_y</p:attrName>
                                        </p:attrNameLst>
                                      </p:cBhvr>
                                      <p:tavLst>
                                        <p:tav tm="0">
                                          <p:val>
                                            <p:strVal val="#ppt_y"/>
                                          </p:val>
                                        </p:tav>
                                        <p:tav tm="100000">
                                          <p:val>
                                            <p:strVal val="#ppt_y"/>
                                          </p:val>
                                        </p:tav>
                                      </p:tavLst>
                                    </p:anim>
                                  </p:childTnLst>
                                </p:cTn>
                              </p:par>
                              <p:par>
                                <p:cTn id="170" presetID="2" presetClass="entr" presetSubtype="2" fill="hold" grpId="0" nodeType="withEffect">
                                  <p:stCondLst>
                                    <p:cond delay="0"/>
                                  </p:stCondLst>
                                  <p:childTnLst>
                                    <p:set>
                                      <p:cBhvr>
                                        <p:cTn id="171" dur="1" fill="hold">
                                          <p:stCondLst>
                                            <p:cond delay="0"/>
                                          </p:stCondLst>
                                        </p:cTn>
                                        <p:tgtEl>
                                          <p:spTgt spid="68"/>
                                        </p:tgtEl>
                                        <p:attrNameLst>
                                          <p:attrName>style.visibility</p:attrName>
                                        </p:attrNameLst>
                                      </p:cBhvr>
                                      <p:to>
                                        <p:strVal val="visible"/>
                                      </p:to>
                                    </p:set>
                                    <p:anim calcmode="lin" valueType="num">
                                      <p:cBhvr additive="base">
                                        <p:cTn id="172" dur="500" fill="hold"/>
                                        <p:tgtEl>
                                          <p:spTgt spid="68"/>
                                        </p:tgtEl>
                                        <p:attrNameLst>
                                          <p:attrName>ppt_x</p:attrName>
                                        </p:attrNameLst>
                                      </p:cBhvr>
                                      <p:tavLst>
                                        <p:tav tm="0">
                                          <p:val>
                                            <p:strVal val="1+#ppt_w/2"/>
                                          </p:val>
                                        </p:tav>
                                        <p:tav tm="100000">
                                          <p:val>
                                            <p:strVal val="#ppt_x"/>
                                          </p:val>
                                        </p:tav>
                                      </p:tavLst>
                                    </p:anim>
                                    <p:anim calcmode="lin" valueType="num">
                                      <p:cBhvr additive="base">
                                        <p:cTn id="173" dur="500" fill="hold"/>
                                        <p:tgtEl>
                                          <p:spTgt spid="68"/>
                                        </p:tgtEl>
                                        <p:attrNameLst>
                                          <p:attrName>ppt_y</p:attrName>
                                        </p:attrNameLst>
                                      </p:cBhvr>
                                      <p:tavLst>
                                        <p:tav tm="0">
                                          <p:val>
                                            <p:strVal val="#ppt_y"/>
                                          </p:val>
                                        </p:tav>
                                        <p:tav tm="100000">
                                          <p:val>
                                            <p:strVal val="#ppt_y"/>
                                          </p:val>
                                        </p:tav>
                                      </p:tavLst>
                                    </p:anim>
                                  </p:childTnLst>
                                </p:cTn>
                              </p:par>
                              <p:par>
                                <p:cTn id="174" presetID="2" presetClass="entr" presetSubtype="2" fill="hold" nodeType="withEffect">
                                  <p:stCondLst>
                                    <p:cond delay="0"/>
                                  </p:stCondLst>
                                  <p:childTnLst>
                                    <p:set>
                                      <p:cBhvr>
                                        <p:cTn id="175" dur="1" fill="hold">
                                          <p:stCondLst>
                                            <p:cond delay="0"/>
                                          </p:stCondLst>
                                        </p:cTn>
                                        <p:tgtEl>
                                          <p:spTgt spid="73"/>
                                        </p:tgtEl>
                                        <p:attrNameLst>
                                          <p:attrName>style.visibility</p:attrName>
                                        </p:attrNameLst>
                                      </p:cBhvr>
                                      <p:to>
                                        <p:strVal val="visible"/>
                                      </p:to>
                                    </p:set>
                                    <p:anim calcmode="lin" valueType="num">
                                      <p:cBhvr additive="base">
                                        <p:cTn id="176" dur="500" fill="hold"/>
                                        <p:tgtEl>
                                          <p:spTgt spid="73"/>
                                        </p:tgtEl>
                                        <p:attrNameLst>
                                          <p:attrName>ppt_x</p:attrName>
                                        </p:attrNameLst>
                                      </p:cBhvr>
                                      <p:tavLst>
                                        <p:tav tm="0">
                                          <p:val>
                                            <p:strVal val="1+#ppt_w/2"/>
                                          </p:val>
                                        </p:tav>
                                        <p:tav tm="100000">
                                          <p:val>
                                            <p:strVal val="#ppt_x"/>
                                          </p:val>
                                        </p:tav>
                                      </p:tavLst>
                                    </p:anim>
                                    <p:anim calcmode="lin" valueType="num">
                                      <p:cBhvr additive="base">
                                        <p:cTn id="177" dur="5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22" presetClass="entr" presetSubtype="8" fill="hold" nodeType="clickEffect">
                                  <p:stCondLst>
                                    <p:cond delay="0"/>
                                  </p:stCondLst>
                                  <p:childTnLst>
                                    <p:set>
                                      <p:cBhvr>
                                        <p:cTn id="181" dur="1" fill="hold">
                                          <p:stCondLst>
                                            <p:cond delay="0"/>
                                          </p:stCondLst>
                                        </p:cTn>
                                        <p:tgtEl>
                                          <p:spTgt spid="72">
                                            <p:txEl>
                                              <p:pRg st="0" end="0"/>
                                            </p:txEl>
                                          </p:spTgt>
                                        </p:tgtEl>
                                        <p:attrNameLst>
                                          <p:attrName>style.visibility</p:attrName>
                                        </p:attrNameLst>
                                      </p:cBhvr>
                                      <p:to>
                                        <p:strVal val="visible"/>
                                      </p:to>
                                    </p:set>
                                    <p:animEffect transition="in" filter="wipe(left)">
                                      <p:cBhvr>
                                        <p:cTn id="182" dur="250"/>
                                        <p:tgtEl>
                                          <p:spTgt spid="72">
                                            <p:txEl>
                                              <p:pRg st="0" end="0"/>
                                            </p:txEl>
                                          </p:spTgt>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nodeType="clickEffect">
                                  <p:stCondLst>
                                    <p:cond delay="0"/>
                                  </p:stCondLst>
                                  <p:childTnLst>
                                    <p:set>
                                      <p:cBhvr>
                                        <p:cTn id="186" dur="1" fill="hold">
                                          <p:stCondLst>
                                            <p:cond delay="0"/>
                                          </p:stCondLst>
                                        </p:cTn>
                                        <p:tgtEl>
                                          <p:spTgt spid="72">
                                            <p:txEl>
                                              <p:pRg st="2" end="2"/>
                                            </p:txEl>
                                          </p:spTgt>
                                        </p:tgtEl>
                                        <p:attrNameLst>
                                          <p:attrName>style.visibility</p:attrName>
                                        </p:attrNameLst>
                                      </p:cBhvr>
                                      <p:to>
                                        <p:strVal val="visible"/>
                                      </p:to>
                                    </p:set>
                                    <p:animEffect transition="in" filter="wipe(left)">
                                      <p:cBhvr>
                                        <p:cTn id="187" dur="250"/>
                                        <p:tgtEl>
                                          <p:spTgt spid="72">
                                            <p:txEl>
                                              <p:pRg st="2" end="2"/>
                                            </p:txEl>
                                          </p:spTgt>
                                        </p:tgtEl>
                                      </p:cBhvr>
                                    </p:animEffect>
                                  </p:childTnLst>
                                </p:cTn>
                              </p:par>
                              <p:par>
                                <p:cTn id="188" presetID="22" presetClass="entr" presetSubtype="8" fill="hold" nodeType="withEffect">
                                  <p:stCondLst>
                                    <p:cond delay="0"/>
                                  </p:stCondLst>
                                  <p:childTnLst>
                                    <p:set>
                                      <p:cBhvr>
                                        <p:cTn id="189" dur="1" fill="hold">
                                          <p:stCondLst>
                                            <p:cond delay="0"/>
                                          </p:stCondLst>
                                        </p:cTn>
                                        <p:tgtEl>
                                          <p:spTgt spid="72">
                                            <p:txEl>
                                              <p:pRg st="3" end="3"/>
                                            </p:txEl>
                                          </p:spTgt>
                                        </p:tgtEl>
                                        <p:attrNameLst>
                                          <p:attrName>style.visibility</p:attrName>
                                        </p:attrNameLst>
                                      </p:cBhvr>
                                      <p:to>
                                        <p:strVal val="visible"/>
                                      </p:to>
                                    </p:set>
                                    <p:animEffect transition="in" filter="wipe(left)">
                                      <p:cBhvr>
                                        <p:cTn id="190" dur="250"/>
                                        <p:tgtEl>
                                          <p:spTgt spid="72">
                                            <p:txEl>
                                              <p:pRg st="3" end="3"/>
                                            </p:txEl>
                                          </p:spTgt>
                                        </p:tgtEl>
                                      </p:cBhvr>
                                    </p:animEffect>
                                  </p:childTnLst>
                                </p:cTn>
                              </p:par>
                              <p:par>
                                <p:cTn id="191" presetID="22" presetClass="entr" presetSubtype="8" fill="hold" nodeType="withEffect">
                                  <p:stCondLst>
                                    <p:cond delay="0"/>
                                  </p:stCondLst>
                                  <p:childTnLst>
                                    <p:set>
                                      <p:cBhvr>
                                        <p:cTn id="192" dur="1" fill="hold">
                                          <p:stCondLst>
                                            <p:cond delay="0"/>
                                          </p:stCondLst>
                                        </p:cTn>
                                        <p:tgtEl>
                                          <p:spTgt spid="72">
                                            <p:txEl>
                                              <p:pRg st="4" end="4"/>
                                            </p:txEl>
                                          </p:spTgt>
                                        </p:tgtEl>
                                        <p:attrNameLst>
                                          <p:attrName>style.visibility</p:attrName>
                                        </p:attrNameLst>
                                      </p:cBhvr>
                                      <p:to>
                                        <p:strVal val="visible"/>
                                      </p:to>
                                    </p:set>
                                    <p:animEffect transition="in" filter="wipe(left)">
                                      <p:cBhvr>
                                        <p:cTn id="193" dur="250"/>
                                        <p:tgtEl>
                                          <p:spTgt spid="7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37" grpId="0" animBg="1"/>
      <p:bldP spid="38" grpId="0"/>
      <p:bldP spid="41" grpId="0" animBg="1"/>
      <p:bldP spid="42" grpId="0" animBg="1"/>
      <p:bldP spid="43" grpId="0" animBg="1"/>
      <p:bldP spid="44" grpId="0" animBg="1"/>
      <p:bldP spid="45" grpId="0" animBg="1"/>
      <p:bldP spid="47" grpId="0" animBg="1"/>
      <p:bldP spid="48" grpId="0" animBg="1"/>
      <p:bldP spid="49" grpId="0" animBg="1"/>
      <p:bldP spid="53" grpId="0" animBg="1"/>
      <p:bldP spid="54" grpId="0"/>
      <p:bldP spid="68" grpId="0" animBg="1"/>
      <p:bldP spid="76" grpId="0" animBg="1"/>
      <p:bldP spid="7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169533"/>
            <a:ext cx="12436475" cy="6655457"/>
          </a:xfrm>
          <a:prstGeom prst="rect">
            <a:avLst/>
          </a:prstGeom>
        </p:spPr>
      </p:pic>
    </p:spTree>
    <p:extLst>
      <p:ext uri="{BB962C8B-B14F-4D97-AF65-F5344CB8AC3E}">
        <p14:creationId xmlns:p14="http://schemas.microsoft.com/office/powerpoint/2010/main" val="63787880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40218"/>
            <a:ext cx="12436475" cy="6914088"/>
          </a:xfrm>
          <a:prstGeom prst="rect">
            <a:avLst/>
          </a:prstGeom>
        </p:spPr>
      </p:pic>
    </p:spTree>
    <p:extLst>
      <p:ext uri="{BB962C8B-B14F-4D97-AF65-F5344CB8AC3E}">
        <p14:creationId xmlns:p14="http://schemas.microsoft.com/office/powerpoint/2010/main" val="316808411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36483"/>
            <a:ext cx="12436475" cy="6921557"/>
          </a:xfrm>
          <a:prstGeom prst="rect">
            <a:avLst/>
          </a:prstGeom>
        </p:spPr>
      </p:pic>
      <p:cxnSp>
        <p:nvCxnSpPr>
          <p:cNvPr id="3" name="Straight Arrow Connector 2"/>
          <p:cNvCxnSpPr/>
          <p:nvPr/>
        </p:nvCxnSpPr>
        <p:spPr>
          <a:xfrm flipV="1">
            <a:off x="2789237" y="2582862"/>
            <a:ext cx="0" cy="2590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475037" y="3725862"/>
            <a:ext cx="2971800" cy="11264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 of billed requests failed due to server error</a:t>
            </a:r>
          </a:p>
        </p:txBody>
      </p:sp>
      <p:cxnSp>
        <p:nvCxnSpPr>
          <p:cNvPr id="11" name="Straight Arrow Connector 10"/>
          <p:cNvCxnSpPr/>
          <p:nvPr/>
        </p:nvCxnSpPr>
        <p:spPr>
          <a:xfrm flipV="1">
            <a:off x="4084637" y="2582862"/>
            <a:ext cx="0" cy="1143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60637" y="5207155"/>
            <a:ext cx="5105400" cy="5724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Average latency of server requests</a:t>
            </a:r>
          </a:p>
        </p:txBody>
      </p:sp>
      <p:cxnSp>
        <p:nvCxnSpPr>
          <p:cNvPr id="16" name="Straight Arrow Connector 15"/>
          <p:cNvCxnSpPr/>
          <p:nvPr/>
        </p:nvCxnSpPr>
        <p:spPr>
          <a:xfrm flipV="1">
            <a:off x="5456237" y="25828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27637" y="2963862"/>
            <a:ext cx="1981200" cy="5724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Total TPS</a:t>
            </a:r>
          </a:p>
        </p:txBody>
      </p:sp>
    </p:spTree>
    <p:extLst>
      <p:ext uri="{BB962C8B-B14F-4D97-AF65-F5344CB8AC3E}">
        <p14:creationId xmlns:p14="http://schemas.microsoft.com/office/powerpoint/2010/main" val="5108566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906331"/>
            <a:ext cx="11887200" cy="2179058"/>
          </a:xfrm>
        </p:spPr>
        <p:txBody>
          <a:bodyPr/>
          <a:lstStyle/>
          <a:p>
            <a:r>
              <a:rPr lang="en-US" dirty="0"/>
              <a:t>Azure Stack Hub Storage Overview</a:t>
            </a:r>
          </a:p>
        </p:txBody>
      </p:sp>
    </p:spTree>
    <p:extLst>
      <p:ext uri="{BB962C8B-B14F-4D97-AF65-F5344CB8AC3E}">
        <p14:creationId xmlns:p14="http://schemas.microsoft.com/office/powerpoint/2010/main" val="422123617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Container distribution</a:t>
            </a:r>
          </a:p>
        </p:txBody>
      </p:sp>
      <p:sp>
        <p:nvSpPr>
          <p:cNvPr id="4" name="Rectangle 3"/>
          <p:cNvSpPr/>
          <p:nvPr/>
        </p:nvSpPr>
        <p:spPr bwMode="auto">
          <a:xfrm>
            <a:off x="1341437" y="4259262"/>
            <a:ext cx="9829800" cy="2203450"/>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Rectangle 25"/>
          <p:cNvSpPr/>
          <p:nvPr/>
        </p:nvSpPr>
        <p:spPr bwMode="auto">
          <a:xfrm>
            <a:off x="1341437" y="3613296"/>
            <a:ext cx="9829800" cy="539203"/>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Storage Services</a:t>
            </a:r>
          </a:p>
        </p:txBody>
      </p:sp>
      <p:sp>
        <p:nvSpPr>
          <p:cNvPr id="29" name="Rectangle 28"/>
          <p:cNvSpPr/>
          <p:nvPr/>
        </p:nvSpPr>
        <p:spPr bwMode="auto">
          <a:xfrm>
            <a:off x="1489359" y="4364937"/>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1</a:t>
            </a:r>
          </a:p>
        </p:txBody>
      </p:sp>
      <p:sp>
        <p:nvSpPr>
          <p:cNvPr id="27" name="Rectangle 26"/>
          <p:cNvSpPr/>
          <p:nvPr/>
        </p:nvSpPr>
        <p:spPr bwMode="auto">
          <a:xfrm>
            <a:off x="1726309" y="1884328"/>
            <a:ext cx="2871510"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1</a:t>
            </a:r>
          </a:p>
        </p:txBody>
      </p:sp>
      <p:sp>
        <p:nvSpPr>
          <p:cNvPr id="142" name="Rectangle 141"/>
          <p:cNvSpPr/>
          <p:nvPr/>
        </p:nvSpPr>
        <p:spPr bwMode="auto">
          <a:xfrm>
            <a:off x="4575977" y="4364937"/>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2</a:t>
            </a:r>
          </a:p>
        </p:txBody>
      </p:sp>
      <p:sp>
        <p:nvSpPr>
          <p:cNvPr id="146" name="Rectangle 145"/>
          <p:cNvSpPr/>
          <p:nvPr/>
        </p:nvSpPr>
        <p:spPr bwMode="auto">
          <a:xfrm>
            <a:off x="8080940" y="4364937"/>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N</a:t>
            </a:r>
          </a:p>
        </p:txBody>
      </p:sp>
      <p:grpSp>
        <p:nvGrpSpPr>
          <p:cNvPr id="5" name="Group 4"/>
          <p:cNvGrpSpPr/>
          <p:nvPr/>
        </p:nvGrpSpPr>
        <p:grpSpPr>
          <a:xfrm>
            <a:off x="1888755" y="2389035"/>
            <a:ext cx="813723" cy="628595"/>
            <a:chOff x="3128173" y="2410470"/>
            <a:chExt cx="813723" cy="628595"/>
          </a:xfrm>
        </p:grpSpPr>
        <p:sp>
          <p:nvSpPr>
            <p:cNvPr id="112" name="Rectangle 111"/>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2" name="Rectangle 1"/>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Rectangle 45"/>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Rectangle 46"/>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49" name="Group 48"/>
          <p:cNvGrpSpPr/>
          <p:nvPr/>
        </p:nvGrpSpPr>
        <p:grpSpPr>
          <a:xfrm>
            <a:off x="1615925" y="4461873"/>
            <a:ext cx="813723" cy="628595"/>
            <a:chOff x="3128173" y="2410470"/>
            <a:chExt cx="813723" cy="628595"/>
          </a:xfrm>
        </p:grpSpPr>
        <p:sp>
          <p:nvSpPr>
            <p:cNvPr id="50" name="Rectangle 49"/>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51" name="Rectangle 50"/>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Rectangle 52"/>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54" name="Group 53"/>
          <p:cNvGrpSpPr/>
          <p:nvPr/>
        </p:nvGrpSpPr>
        <p:grpSpPr>
          <a:xfrm>
            <a:off x="10060580" y="4461873"/>
            <a:ext cx="813723" cy="628595"/>
            <a:chOff x="3128173" y="2410470"/>
            <a:chExt cx="813723" cy="628595"/>
          </a:xfrm>
        </p:grpSpPr>
        <p:sp>
          <p:nvSpPr>
            <p:cNvPr id="55" name="Rectangle 54"/>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56" name="Rectangle 55"/>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56"/>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57"/>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59" name="Group 58"/>
          <p:cNvGrpSpPr/>
          <p:nvPr/>
        </p:nvGrpSpPr>
        <p:grpSpPr>
          <a:xfrm>
            <a:off x="2807053" y="2389035"/>
            <a:ext cx="813723" cy="628595"/>
            <a:chOff x="3128173" y="2410470"/>
            <a:chExt cx="813723" cy="628595"/>
          </a:xfrm>
        </p:grpSpPr>
        <p:sp>
          <p:nvSpPr>
            <p:cNvPr id="60" name="Rectangle 59"/>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61" name="Rectangle 60"/>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Rectangle 61"/>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Rectangle 62"/>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4" name="Group 63"/>
          <p:cNvGrpSpPr/>
          <p:nvPr/>
        </p:nvGrpSpPr>
        <p:grpSpPr>
          <a:xfrm>
            <a:off x="3701269" y="2389035"/>
            <a:ext cx="813723" cy="628595"/>
            <a:chOff x="3128173" y="2410470"/>
            <a:chExt cx="813723" cy="628595"/>
          </a:xfrm>
        </p:grpSpPr>
        <p:sp>
          <p:nvSpPr>
            <p:cNvPr id="65" name="Rectangle 64"/>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66" name="Rectangle 65"/>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Rectangle 66"/>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Rectangle 67"/>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9" name="Group 68"/>
          <p:cNvGrpSpPr/>
          <p:nvPr/>
        </p:nvGrpSpPr>
        <p:grpSpPr>
          <a:xfrm>
            <a:off x="8200108" y="4461873"/>
            <a:ext cx="813723" cy="628595"/>
            <a:chOff x="3128173" y="2410470"/>
            <a:chExt cx="813723" cy="628595"/>
          </a:xfrm>
        </p:grpSpPr>
        <p:sp>
          <p:nvSpPr>
            <p:cNvPr id="70" name="Rectangle 69"/>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71" name="Rectangle 70"/>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71"/>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72"/>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74" name="Rectangle 73"/>
          <p:cNvSpPr/>
          <p:nvPr/>
        </p:nvSpPr>
        <p:spPr bwMode="auto">
          <a:xfrm>
            <a:off x="4772373" y="1884328"/>
            <a:ext cx="2871510"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2</a:t>
            </a:r>
          </a:p>
        </p:txBody>
      </p:sp>
      <p:grpSp>
        <p:nvGrpSpPr>
          <p:cNvPr id="75" name="Group 74"/>
          <p:cNvGrpSpPr/>
          <p:nvPr/>
        </p:nvGrpSpPr>
        <p:grpSpPr>
          <a:xfrm>
            <a:off x="4934819" y="2389035"/>
            <a:ext cx="813723" cy="628595"/>
            <a:chOff x="3128173" y="2410470"/>
            <a:chExt cx="813723" cy="628595"/>
          </a:xfrm>
          <a:solidFill>
            <a:srgbClr val="FF8C00"/>
          </a:solidFill>
        </p:grpSpPr>
        <p:sp>
          <p:nvSpPr>
            <p:cNvPr id="76" name="Rectangle 75"/>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77" name="Rectangle 76"/>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Rectangle 77"/>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Rectangle 78"/>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80" name="Group 79"/>
          <p:cNvGrpSpPr/>
          <p:nvPr/>
        </p:nvGrpSpPr>
        <p:grpSpPr>
          <a:xfrm>
            <a:off x="5853117" y="2389035"/>
            <a:ext cx="813723" cy="628595"/>
            <a:chOff x="3128173" y="2410470"/>
            <a:chExt cx="813723" cy="628595"/>
          </a:xfrm>
          <a:solidFill>
            <a:srgbClr val="FF8C00"/>
          </a:solidFill>
        </p:grpSpPr>
        <p:sp>
          <p:nvSpPr>
            <p:cNvPr id="81" name="Rectangle 80"/>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82" name="Rectangle 81"/>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3" name="Rectangle 82"/>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4" name="Rectangle 83"/>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85" name="Group 84"/>
          <p:cNvGrpSpPr/>
          <p:nvPr/>
        </p:nvGrpSpPr>
        <p:grpSpPr>
          <a:xfrm>
            <a:off x="6747333" y="2389035"/>
            <a:ext cx="813723" cy="628595"/>
            <a:chOff x="3128173" y="2410470"/>
            <a:chExt cx="813723" cy="628595"/>
          </a:xfrm>
          <a:solidFill>
            <a:srgbClr val="FF8C00"/>
          </a:solidFill>
        </p:grpSpPr>
        <p:sp>
          <p:nvSpPr>
            <p:cNvPr id="86" name="Rectangle 85"/>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87" name="Rectangle 86"/>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Rectangle 87"/>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Rectangle 88"/>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90" name="Rectangle 89"/>
          <p:cNvSpPr/>
          <p:nvPr/>
        </p:nvSpPr>
        <p:spPr bwMode="auto">
          <a:xfrm>
            <a:off x="7818437" y="1884328"/>
            <a:ext cx="2871510"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3</a:t>
            </a:r>
          </a:p>
        </p:txBody>
      </p:sp>
      <p:grpSp>
        <p:nvGrpSpPr>
          <p:cNvPr id="91" name="Group 90"/>
          <p:cNvGrpSpPr/>
          <p:nvPr/>
        </p:nvGrpSpPr>
        <p:grpSpPr>
          <a:xfrm>
            <a:off x="7980883" y="2389035"/>
            <a:ext cx="813723" cy="628595"/>
            <a:chOff x="3128173" y="2410470"/>
            <a:chExt cx="813723" cy="628595"/>
          </a:xfrm>
          <a:solidFill>
            <a:srgbClr val="7030A0"/>
          </a:solidFill>
        </p:grpSpPr>
        <p:sp>
          <p:nvSpPr>
            <p:cNvPr id="92" name="Rectangle 9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93" name="Rectangle 9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4" name="Rectangle 9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5" name="Rectangle 9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96" name="Group 95"/>
          <p:cNvGrpSpPr/>
          <p:nvPr/>
        </p:nvGrpSpPr>
        <p:grpSpPr>
          <a:xfrm>
            <a:off x="8899181" y="2389035"/>
            <a:ext cx="813723" cy="628595"/>
            <a:chOff x="3128173" y="2410470"/>
            <a:chExt cx="813723" cy="628595"/>
          </a:xfrm>
          <a:solidFill>
            <a:srgbClr val="7030A0"/>
          </a:solidFill>
        </p:grpSpPr>
        <p:sp>
          <p:nvSpPr>
            <p:cNvPr id="97" name="Rectangle 96"/>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98" name="Rectangle 97"/>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9" name="Rectangle 9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Rectangle 9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01" name="Group 100"/>
          <p:cNvGrpSpPr/>
          <p:nvPr/>
        </p:nvGrpSpPr>
        <p:grpSpPr>
          <a:xfrm>
            <a:off x="9793397" y="2389035"/>
            <a:ext cx="813723" cy="628595"/>
            <a:chOff x="3128173" y="2410470"/>
            <a:chExt cx="813723" cy="628595"/>
          </a:xfrm>
          <a:solidFill>
            <a:srgbClr val="7030A0"/>
          </a:solidFill>
        </p:grpSpPr>
        <p:sp>
          <p:nvSpPr>
            <p:cNvPr id="102" name="Rectangle 10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03" name="Rectangle 10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Rectangle 10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5" name="Rectangle 10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07" name="Group 106"/>
          <p:cNvGrpSpPr/>
          <p:nvPr/>
        </p:nvGrpSpPr>
        <p:grpSpPr>
          <a:xfrm>
            <a:off x="4713386" y="4461873"/>
            <a:ext cx="813723" cy="628595"/>
            <a:chOff x="3128173" y="2410470"/>
            <a:chExt cx="813723" cy="628595"/>
          </a:xfrm>
          <a:solidFill>
            <a:srgbClr val="FF8C00"/>
          </a:solidFill>
        </p:grpSpPr>
        <p:sp>
          <p:nvSpPr>
            <p:cNvPr id="108" name="Rectangle 10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09" name="Rectangle 108"/>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0" name="Rectangle 109"/>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1" name="Rectangle 110"/>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27" name="Group 126"/>
          <p:cNvGrpSpPr/>
          <p:nvPr/>
        </p:nvGrpSpPr>
        <p:grpSpPr>
          <a:xfrm>
            <a:off x="5658975" y="4461873"/>
            <a:ext cx="813723" cy="628595"/>
            <a:chOff x="3128173" y="2410470"/>
            <a:chExt cx="813723" cy="628595"/>
          </a:xfrm>
          <a:solidFill>
            <a:srgbClr val="FF8C00"/>
          </a:solidFill>
        </p:grpSpPr>
        <p:sp>
          <p:nvSpPr>
            <p:cNvPr id="128" name="Rectangle 12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29" name="Rectangle 128"/>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Rectangle 129"/>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Rectangle 130"/>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32" name="Group 131"/>
          <p:cNvGrpSpPr/>
          <p:nvPr/>
        </p:nvGrpSpPr>
        <p:grpSpPr>
          <a:xfrm>
            <a:off x="9145980" y="4461873"/>
            <a:ext cx="813723" cy="628595"/>
            <a:chOff x="3128173" y="2410470"/>
            <a:chExt cx="813723" cy="628595"/>
          </a:xfrm>
          <a:solidFill>
            <a:srgbClr val="FF8C00"/>
          </a:solidFill>
        </p:grpSpPr>
        <p:sp>
          <p:nvSpPr>
            <p:cNvPr id="133" name="Rectangle 132"/>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34" name="Rectangle 133"/>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Rectangle 134"/>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Rectangle 135"/>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37" name="Group 136"/>
          <p:cNvGrpSpPr/>
          <p:nvPr/>
        </p:nvGrpSpPr>
        <p:grpSpPr>
          <a:xfrm>
            <a:off x="2539165" y="4461873"/>
            <a:ext cx="813723" cy="628595"/>
            <a:chOff x="3128173" y="2410470"/>
            <a:chExt cx="813723" cy="628595"/>
          </a:xfrm>
          <a:solidFill>
            <a:srgbClr val="7030A0"/>
          </a:solidFill>
        </p:grpSpPr>
        <p:sp>
          <p:nvSpPr>
            <p:cNvPr id="138" name="Rectangle 13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39" name="Rectangle 138"/>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Rectangle 15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Rectangle 15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1" name="Group 160"/>
          <p:cNvGrpSpPr/>
          <p:nvPr/>
        </p:nvGrpSpPr>
        <p:grpSpPr>
          <a:xfrm>
            <a:off x="6614498" y="4461873"/>
            <a:ext cx="813723" cy="628595"/>
            <a:chOff x="3128173" y="2410470"/>
            <a:chExt cx="813723" cy="628595"/>
          </a:xfrm>
          <a:solidFill>
            <a:srgbClr val="7030A0"/>
          </a:solidFill>
        </p:grpSpPr>
        <p:sp>
          <p:nvSpPr>
            <p:cNvPr id="162" name="Rectangle 16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63" name="Rectangle 16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Rectangle 16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Rectangle 16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6" name="Group 165"/>
          <p:cNvGrpSpPr/>
          <p:nvPr/>
        </p:nvGrpSpPr>
        <p:grpSpPr>
          <a:xfrm>
            <a:off x="3521860" y="4461873"/>
            <a:ext cx="813723" cy="628595"/>
            <a:chOff x="3128173" y="2410470"/>
            <a:chExt cx="813723" cy="628595"/>
          </a:xfrm>
          <a:solidFill>
            <a:srgbClr val="7030A0"/>
          </a:solidFill>
        </p:grpSpPr>
        <p:sp>
          <p:nvSpPr>
            <p:cNvPr id="167" name="Rectangle 166"/>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68" name="Rectangle 167"/>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Rectangle 16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Rectangle 16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106" name="TextBox 105"/>
          <p:cNvSpPr txBox="1"/>
          <p:nvPr/>
        </p:nvSpPr>
        <p:spPr>
          <a:xfrm>
            <a:off x="7490971" y="4776170"/>
            <a:ext cx="656270"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a:ln>
                  <a:noFill/>
                </a:ln>
                <a:solidFill>
                  <a:srgbClr val="FFFFFF">
                    <a:lumMod val="95000"/>
                  </a:srgbClr>
                </a:solidFill>
                <a:effectLst/>
                <a:uLnTx/>
                <a:uFillTx/>
                <a:latin typeface="Segoe UI Semilight"/>
                <a:ea typeface="+mn-ea"/>
                <a:cs typeface="+mn-cs"/>
              </a:rPr>
              <a:t>…</a:t>
            </a:r>
          </a:p>
        </p:txBody>
      </p:sp>
    </p:spTree>
    <p:extLst>
      <p:ext uri="{BB962C8B-B14F-4D97-AF65-F5344CB8AC3E}">
        <p14:creationId xmlns:p14="http://schemas.microsoft.com/office/powerpoint/2010/main" val="10657529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1292" y="104772"/>
            <a:ext cx="11889564" cy="917575"/>
          </a:xfrm>
        </p:spPr>
        <p:txBody>
          <a:bodyPr/>
          <a:lstStyle/>
          <a:p>
            <a:r>
              <a:rPr lang="en-US" dirty="0"/>
              <a:t>Container overflow</a:t>
            </a:r>
          </a:p>
        </p:txBody>
      </p:sp>
      <p:sp>
        <p:nvSpPr>
          <p:cNvPr id="7" name="Text Placeholder 6"/>
          <p:cNvSpPr>
            <a:spLocks noGrp="1"/>
          </p:cNvSpPr>
          <p:nvPr>
            <p:ph type="body" sz="quarter" idx="10"/>
          </p:nvPr>
        </p:nvSpPr>
        <p:spPr>
          <a:xfrm>
            <a:off x="7664101" y="518978"/>
            <a:ext cx="4674024" cy="1138773"/>
          </a:xfrm>
        </p:spPr>
        <p:txBody>
          <a:bodyPr/>
          <a:lstStyle/>
          <a:p>
            <a:r>
              <a:rPr lang="en-US" sz="2000"/>
              <a:t>Automatic</a:t>
            </a:r>
          </a:p>
          <a:p>
            <a:r>
              <a:rPr lang="en-US" sz="2000"/>
              <a:t>Triggered by low share capacity</a:t>
            </a:r>
          </a:p>
          <a:p>
            <a:r>
              <a:rPr lang="en-US" sz="2000"/>
              <a:t>No interruption to tenant operations</a:t>
            </a:r>
          </a:p>
        </p:txBody>
      </p:sp>
      <p:sp>
        <p:nvSpPr>
          <p:cNvPr id="4" name="Rectangle 3"/>
          <p:cNvSpPr/>
          <p:nvPr/>
        </p:nvSpPr>
        <p:spPr bwMode="auto">
          <a:xfrm>
            <a:off x="1395483" y="4409509"/>
            <a:ext cx="9851954" cy="2203450"/>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Rectangle 25"/>
          <p:cNvSpPr/>
          <p:nvPr/>
        </p:nvSpPr>
        <p:spPr bwMode="auto">
          <a:xfrm>
            <a:off x="1395483" y="3763543"/>
            <a:ext cx="9851954" cy="539203"/>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Storage Services</a:t>
            </a:r>
          </a:p>
        </p:txBody>
      </p:sp>
      <p:sp>
        <p:nvSpPr>
          <p:cNvPr id="29" name="Rectangle 28"/>
          <p:cNvSpPr/>
          <p:nvPr/>
        </p:nvSpPr>
        <p:spPr bwMode="auto">
          <a:xfrm>
            <a:off x="1543405" y="4515184"/>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1</a:t>
            </a:r>
          </a:p>
        </p:txBody>
      </p:sp>
      <p:sp>
        <p:nvSpPr>
          <p:cNvPr id="27" name="Rectangle 26"/>
          <p:cNvSpPr/>
          <p:nvPr/>
        </p:nvSpPr>
        <p:spPr bwMode="auto">
          <a:xfrm>
            <a:off x="1571973" y="1462421"/>
            <a:ext cx="2871510" cy="2033451"/>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1</a:t>
            </a:r>
          </a:p>
        </p:txBody>
      </p:sp>
      <p:sp>
        <p:nvSpPr>
          <p:cNvPr id="142" name="Rectangle 141"/>
          <p:cNvSpPr/>
          <p:nvPr/>
        </p:nvSpPr>
        <p:spPr bwMode="auto">
          <a:xfrm>
            <a:off x="4630023" y="4515184"/>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2</a:t>
            </a:r>
          </a:p>
        </p:txBody>
      </p:sp>
      <p:sp>
        <p:nvSpPr>
          <p:cNvPr id="146" name="Rectangle 145"/>
          <p:cNvSpPr/>
          <p:nvPr/>
        </p:nvSpPr>
        <p:spPr bwMode="auto">
          <a:xfrm>
            <a:off x="8062448" y="4513466"/>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N</a:t>
            </a:r>
          </a:p>
        </p:txBody>
      </p:sp>
      <p:grpSp>
        <p:nvGrpSpPr>
          <p:cNvPr id="54" name="Group 53"/>
          <p:cNvGrpSpPr/>
          <p:nvPr/>
        </p:nvGrpSpPr>
        <p:grpSpPr>
          <a:xfrm>
            <a:off x="10080081" y="4612121"/>
            <a:ext cx="813723" cy="628595"/>
            <a:chOff x="3128173" y="2410470"/>
            <a:chExt cx="813723" cy="628595"/>
          </a:xfrm>
        </p:grpSpPr>
        <p:sp>
          <p:nvSpPr>
            <p:cNvPr id="55" name="Rectangle 54"/>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56" name="Rectangle 55"/>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56"/>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57"/>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59" name="Group 58"/>
          <p:cNvGrpSpPr/>
          <p:nvPr/>
        </p:nvGrpSpPr>
        <p:grpSpPr>
          <a:xfrm>
            <a:off x="2600866" y="1803021"/>
            <a:ext cx="813723" cy="628595"/>
            <a:chOff x="3128173" y="2410470"/>
            <a:chExt cx="813723" cy="628595"/>
          </a:xfrm>
        </p:grpSpPr>
        <p:sp>
          <p:nvSpPr>
            <p:cNvPr id="60" name="Rectangle 59"/>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61" name="Rectangle 60"/>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Rectangle 61"/>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Rectangle 62"/>
            <p:cNvSpPr/>
            <p:nvPr/>
          </p:nvSpPr>
          <p:spPr bwMode="auto">
            <a:xfrm>
              <a:off x="3322311" y="2771870"/>
              <a:ext cx="510067"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4" name="Group 63"/>
          <p:cNvGrpSpPr/>
          <p:nvPr/>
        </p:nvGrpSpPr>
        <p:grpSpPr>
          <a:xfrm>
            <a:off x="3479626" y="1791936"/>
            <a:ext cx="813723" cy="628595"/>
            <a:chOff x="3128173" y="2410470"/>
            <a:chExt cx="813723" cy="628595"/>
          </a:xfrm>
        </p:grpSpPr>
        <p:sp>
          <p:nvSpPr>
            <p:cNvPr id="65" name="Rectangle 64"/>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66" name="Rectangle 65"/>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Rectangle 66"/>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Rectangle 67"/>
            <p:cNvSpPr/>
            <p:nvPr/>
          </p:nvSpPr>
          <p:spPr bwMode="auto">
            <a:xfrm>
              <a:off x="3322311" y="2771870"/>
              <a:ext cx="510067"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9" name="Group 68"/>
          <p:cNvGrpSpPr/>
          <p:nvPr/>
        </p:nvGrpSpPr>
        <p:grpSpPr>
          <a:xfrm>
            <a:off x="8219609" y="4612121"/>
            <a:ext cx="813723" cy="628595"/>
            <a:chOff x="3128173" y="2410470"/>
            <a:chExt cx="813723" cy="628595"/>
          </a:xfrm>
        </p:grpSpPr>
        <p:sp>
          <p:nvSpPr>
            <p:cNvPr id="70" name="Rectangle 69"/>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71" name="Rectangle 70"/>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71"/>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72"/>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74" name="Rectangle 73"/>
          <p:cNvSpPr/>
          <p:nvPr/>
        </p:nvSpPr>
        <p:spPr bwMode="auto">
          <a:xfrm>
            <a:off x="4618037" y="2049660"/>
            <a:ext cx="2871510"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2</a:t>
            </a:r>
          </a:p>
        </p:txBody>
      </p:sp>
      <p:grpSp>
        <p:nvGrpSpPr>
          <p:cNvPr id="75" name="Group 74"/>
          <p:cNvGrpSpPr/>
          <p:nvPr/>
        </p:nvGrpSpPr>
        <p:grpSpPr>
          <a:xfrm>
            <a:off x="4780483" y="2554367"/>
            <a:ext cx="813723" cy="628595"/>
            <a:chOff x="3128173" y="2410470"/>
            <a:chExt cx="813723" cy="628595"/>
          </a:xfrm>
          <a:solidFill>
            <a:srgbClr val="FF8C00"/>
          </a:solidFill>
        </p:grpSpPr>
        <p:sp>
          <p:nvSpPr>
            <p:cNvPr id="76" name="Rectangle 75"/>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77" name="Rectangle 76"/>
            <p:cNvSpPr/>
            <p:nvPr/>
          </p:nvSpPr>
          <p:spPr bwMode="auto">
            <a:xfrm>
              <a:off x="3322312" y="2504675"/>
              <a:ext cx="51279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Rectangle 77"/>
            <p:cNvSpPr/>
            <p:nvPr/>
          </p:nvSpPr>
          <p:spPr bwMode="auto">
            <a:xfrm>
              <a:off x="360650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Rectangle 78"/>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80" name="Group 79"/>
          <p:cNvGrpSpPr/>
          <p:nvPr/>
        </p:nvGrpSpPr>
        <p:grpSpPr>
          <a:xfrm>
            <a:off x="5698781" y="2554367"/>
            <a:ext cx="813723" cy="628595"/>
            <a:chOff x="3128173" y="2410470"/>
            <a:chExt cx="813723" cy="628595"/>
          </a:xfrm>
          <a:solidFill>
            <a:srgbClr val="FF8C00"/>
          </a:solidFill>
        </p:grpSpPr>
        <p:sp>
          <p:nvSpPr>
            <p:cNvPr id="81" name="Rectangle 80"/>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82" name="Rectangle 81"/>
            <p:cNvSpPr/>
            <p:nvPr/>
          </p:nvSpPr>
          <p:spPr bwMode="auto">
            <a:xfrm>
              <a:off x="3322311" y="2504675"/>
              <a:ext cx="524307"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4" name="Rectangle 83"/>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Rectangle 120"/>
            <p:cNvSpPr/>
            <p:nvPr/>
          </p:nvSpPr>
          <p:spPr bwMode="auto">
            <a:xfrm>
              <a:off x="3611166"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85" name="Group 84"/>
          <p:cNvGrpSpPr/>
          <p:nvPr/>
        </p:nvGrpSpPr>
        <p:grpSpPr>
          <a:xfrm>
            <a:off x="6592997" y="2554367"/>
            <a:ext cx="813723" cy="628595"/>
            <a:chOff x="3128173" y="2410470"/>
            <a:chExt cx="813723" cy="628595"/>
          </a:xfrm>
          <a:solidFill>
            <a:srgbClr val="FF8C00"/>
          </a:solidFill>
        </p:grpSpPr>
        <p:sp>
          <p:nvSpPr>
            <p:cNvPr id="86" name="Rectangle 85"/>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87" name="Rectangle 86"/>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Rectangle 87"/>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Rectangle 88"/>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90" name="Rectangle 89"/>
          <p:cNvSpPr/>
          <p:nvPr/>
        </p:nvSpPr>
        <p:spPr bwMode="auto">
          <a:xfrm>
            <a:off x="7664101" y="2049660"/>
            <a:ext cx="2871510"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3</a:t>
            </a:r>
          </a:p>
        </p:txBody>
      </p:sp>
      <p:grpSp>
        <p:nvGrpSpPr>
          <p:cNvPr id="91" name="Group 90"/>
          <p:cNvGrpSpPr/>
          <p:nvPr/>
        </p:nvGrpSpPr>
        <p:grpSpPr>
          <a:xfrm>
            <a:off x="7826547" y="2554367"/>
            <a:ext cx="813723" cy="628595"/>
            <a:chOff x="3128173" y="2410470"/>
            <a:chExt cx="813723" cy="628595"/>
          </a:xfrm>
          <a:solidFill>
            <a:srgbClr val="7030A0"/>
          </a:solidFill>
        </p:grpSpPr>
        <p:sp>
          <p:nvSpPr>
            <p:cNvPr id="92" name="Rectangle 9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93" name="Rectangle 9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4" name="Rectangle 9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5" name="Rectangle 9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96" name="Group 95"/>
          <p:cNvGrpSpPr/>
          <p:nvPr/>
        </p:nvGrpSpPr>
        <p:grpSpPr>
          <a:xfrm>
            <a:off x="8744845" y="2554367"/>
            <a:ext cx="813723" cy="628595"/>
            <a:chOff x="3128173" y="2410470"/>
            <a:chExt cx="813723" cy="628595"/>
          </a:xfrm>
          <a:solidFill>
            <a:srgbClr val="7030A0"/>
          </a:solidFill>
        </p:grpSpPr>
        <p:sp>
          <p:nvSpPr>
            <p:cNvPr id="97" name="Rectangle 96"/>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98" name="Rectangle 97"/>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9" name="Rectangle 9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Rectangle 9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01" name="Group 100"/>
          <p:cNvGrpSpPr/>
          <p:nvPr/>
        </p:nvGrpSpPr>
        <p:grpSpPr>
          <a:xfrm>
            <a:off x="9639061" y="2554367"/>
            <a:ext cx="813723" cy="628595"/>
            <a:chOff x="3128173" y="2410470"/>
            <a:chExt cx="813723" cy="628595"/>
          </a:xfrm>
          <a:solidFill>
            <a:srgbClr val="7030A0"/>
          </a:solidFill>
        </p:grpSpPr>
        <p:sp>
          <p:nvSpPr>
            <p:cNvPr id="102" name="Rectangle 10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03" name="Rectangle 10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Rectangle 10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5" name="Rectangle 10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27" name="Group 126"/>
          <p:cNvGrpSpPr/>
          <p:nvPr/>
        </p:nvGrpSpPr>
        <p:grpSpPr>
          <a:xfrm>
            <a:off x="5713021" y="4612121"/>
            <a:ext cx="813723" cy="628595"/>
            <a:chOff x="3128173" y="2410470"/>
            <a:chExt cx="813723" cy="628595"/>
          </a:xfrm>
          <a:solidFill>
            <a:srgbClr val="FF8C00"/>
          </a:solidFill>
        </p:grpSpPr>
        <p:sp>
          <p:nvSpPr>
            <p:cNvPr id="128" name="Rectangle 12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29" name="Rectangle 128"/>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Rectangle 129"/>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Rectangle 130"/>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37" name="Group 136"/>
          <p:cNvGrpSpPr/>
          <p:nvPr/>
        </p:nvGrpSpPr>
        <p:grpSpPr>
          <a:xfrm>
            <a:off x="2593211" y="4612121"/>
            <a:ext cx="813723" cy="628595"/>
            <a:chOff x="3128173" y="2410470"/>
            <a:chExt cx="813723" cy="628595"/>
          </a:xfrm>
          <a:solidFill>
            <a:srgbClr val="7030A0"/>
          </a:solidFill>
        </p:grpSpPr>
        <p:sp>
          <p:nvSpPr>
            <p:cNvPr id="138" name="Rectangle 13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39" name="Rectangle 138"/>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Rectangle 15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Rectangle 15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1" name="Group 160"/>
          <p:cNvGrpSpPr/>
          <p:nvPr/>
        </p:nvGrpSpPr>
        <p:grpSpPr>
          <a:xfrm>
            <a:off x="6668544" y="4612121"/>
            <a:ext cx="813723" cy="628595"/>
            <a:chOff x="3128173" y="2410470"/>
            <a:chExt cx="813723" cy="628595"/>
          </a:xfrm>
          <a:solidFill>
            <a:srgbClr val="7030A0"/>
          </a:solidFill>
        </p:grpSpPr>
        <p:sp>
          <p:nvSpPr>
            <p:cNvPr id="162" name="Rectangle 16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63" name="Rectangle 16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Rectangle 16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Rectangle 16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6" name="Group 165"/>
          <p:cNvGrpSpPr/>
          <p:nvPr/>
        </p:nvGrpSpPr>
        <p:grpSpPr>
          <a:xfrm>
            <a:off x="3575906" y="4612121"/>
            <a:ext cx="813723" cy="628595"/>
            <a:chOff x="3128173" y="2410470"/>
            <a:chExt cx="813723" cy="628595"/>
          </a:xfrm>
          <a:solidFill>
            <a:srgbClr val="7030A0"/>
          </a:solidFill>
        </p:grpSpPr>
        <p:sp>
          <p:nvSpPr>
            <p:cNvPr id="167" name="Rectangle 166"/>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68" name="Rectangle 167"/>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Rectangle 16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Rectangle 16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 name="Group 5"/>
          <p:cNvGrpSpPr/>
          <p:nvPr/>
        </p:nvGrpSpPr>
        <p:grpSpPr>
          <a:xfrm>
            <a:off x="1734419" y="2554367"/>
            <a:ext cx="2545693" cy="628595"/>
            <a:chOff x="3128173" y="2410470"/>
            <a:chExt cx="2545693" cy="628595"/>
          </a:xfrm>
        </p:grpSpPr>
        <p:sp>
          <p:nvSpPr>
            <p:cNvPr id="112" name="Rectangle 111"/>
            <p:cNvSpPr/>
            <p:nvPr/>
          </p:nvSpPr>
          <p:spPr bwMode="auto">
            <a:xfrm>
              <a:off x="3128173" y="2410470"/>
              <a:ext cx="254569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2" name="Rectangle 1"/>
            <p:cNvSpPr/>
            <p:nvPr/>
          </p:nvSpPr>
          <p:spPr bwMode="auto">
            <a:xfrm>
              <a:off x="3322312" y="2499998"/>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Rectangle 45"/>
            <p:cNvSpPr/>
            <p:nvPr/>
          </p:nvSpPr>
          <p:spPr bwMode="auto">
            <a:xfrm>
              <a:off x="3603779" y="2499998"/>
              <a:ext cx="50858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Rectangle 46"/>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6" name="Rectangle 105"/>
            <p:cNvSpPr/>
            <p:nvPr/>
          </p:nvSpPr>
          <p:spPr bwMode="auto">
            <a:xfrm>
              <a:off x="4165226" y="2498506"/>
              <a:ext cx="511554"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4" name="Rectangle 113"/>
            <p:cNvSpPr/>
            <p:nvPr/>
          </p:nvSpPr>
          <p:spPr bwMode="auto">
            <a:xfrm>
              <a:off x="4737034" y="2499998"/>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5" name="Rectangle 114"/>
            <p:cNvSpPr/>
            <p:nvPr/>
          </p:nvSpPr>
          <p:spPr bwMode="auto">
            <a:xfrm>
              <a:off x="5025888" y="2499998"/>
              <a:ext cx="551698"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6" name="Rectangle 115"/>
            <p:cNvSpPr/>
            <p:nvPr/>
          </p:nvSpPr>
          <p:spPr bwMode="auto">
            <a:xfrm>
              <a:off x="3603779"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7" name="Rectangle 116"/>
            <p:cNvSpPr/>
            <p:nvPr/>
          </p:nvSpPr>
          <p:spPr bwMode="auto">
            <a:xfrm>
              <a:off x="3885246" y="2771870"/>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8" name="Rectangle 117"/>
            <p:cNvSpPr/>
            <p:nvPr/>
          </p:nvSpPr>
          <p:spPr bwMode="auto">
            <a:xfrm>
              <a:off x="4166713" y="2771870"/>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9" name="Rectangle 118"/>
            <p:cNvSpPr/>
            <p:nvPr/>
          </p:nvSpPr>
          <p:spPr bwMode="auto">
            <a:xfrm>
              <a:off x="4448180" y="2771870"/>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Rectangle 119"/>
            <p:cNvSpPr/>
            <p:nvPr/>
          </p:nvSpPr>
          <p:spPr bwMode="auto">
            <a:xfrm>
              <a:off x="4729646" y="2771870"/>
              <a:ext cx="84794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22" name="Group 121"/>
          <p:cNvGrpSpPr/>
          <p:nvPr/>
        </p:nvGrpSpPr>
        <p:grpSpPr>
          <a:xfrm>
            <a:off x="4788347" y="4612121"/>
            <a:ext cx="813723" cy="628595"/>
            <a:chOff x="3128173" y="2410470"/>
            <a:chExt cx="813723" cy="628595"/>
          </a:xfrm>
          <a:solidFill>
            <a:srgbClr val="FF8C00"/>
          </a:solidFill>
        </p:grpSpPr>
        <p:sp>
          <p:nvSpPr>
            <p:cNvPr id="123" name="Rectangle 122"/>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24" name="Rectangle 123"/>
            <p:cNvSpPr/>
            <p:nvPr/>
          </p:nvSpPr>
          <p:spPr bwMode="auto">
            <a:xfrm>
              <a:off x="3322312" y="2504675"/>
              <a:ext cx="51279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5" name="Rectangle 124"/>
            <p:cNvSpPr/>
            <p:nvPr/>
          </p:nvSpPr>
          <p:spPr bwMode="auto">
            <a:xfrm>
              <a:off x="360650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6" name="Rectangle 125"/>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40" name="Group 139"/>
          <p:cNvGrpSpPr/>
          <p:nvPr/>
        </p:nvGrpSpPr>
        <p:grpSpPr>
          <a:xfrm>
            <a:off x="9156841" y="4612121"/>
            <a:ext cx="813723" cy="628595"/>
            <a:chOff x="3128173" y="2410470"/>
            <a:chExt cx="813723" cy="628595"/>
          </a:xfrm>
          <a:solidFill>
            <a:srgbClr val="FF8C00"/>
          </a:solidFill>
        </p:grpSpPr>
        <p:sp>
          <p:nvSpPr>
            <p:cNvPr id="141" name="Rectangle 140"/>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43" name="Rectangle 142"/>
            <p:cNvSpPr/>
            <p:nvPr/>
          </p:nvSpPr>
          <p:spPr bwMode="auto">
            <a:xfrm>
              <a:off x="3322312" y="2504675"/>
              <a:ext cx="51279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4" name="Rectangle 143"/>
            <p:cNvSpPr/>
            <p:nvPr/>
          </p:nvSpPr>
          <p:spPr bwMode="auto">
            <a:xfrm>
              <a:off x="360650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5" name="Rectangle 144"/>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9" name="Isosceles Triangle 8"/>
          <p:cNvSpPr/>
          <p:nvPr/>
        </p:nvSpPr>
        <p:spPr bwMode="auto">
          <a:xfrm>
            <a:off x="2830793" y="6030013"/>
            <a:ext cx="537585" cy="416219"/>
          </a:xfrm>
          <a:prstGeom prst="triangle">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0"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lumMod val="95000"/>
                      </a:srgbClr>
                    </a:gs>
                    <a:gs pos="100000">
                      <a:srgbClr val="FFFFFF"/>
                    </a:gs>
                  </a:gsLst>
                  <a:lin ang="5400000" scaled="0"/>
                </a:gradFill>
                <a:effectLst/>
                <a:uLnTx/>
                <a:uFillTx/>
                <a:latin typeface="Arial Rounded MT Bold" panose="020F0704030504030204" pitchFamily="34" charset="0"/>
                <a:ea typeface="+mn-ea"/>
                <a:cs typeface="+mn-cs"/>
              </a:rPr>
              <a:t>!</a:t>
            </a:r>
          </a:p>
        </p:txBody>
      </p:sp>
      <p:grpSp>
        <p:nvGrpSpPr>
          <p:cNvPr id="132" name="Group 131"/>
          <p:cNvGrpSpPr/>
          <p:nvPr/>
        </p:nvGrpSpPr>
        <p:grpSpPr>
          <a:xfrm>
            <a:off x="1682594" y="5323480"/>
            <a:ext cx="9336243" cy="628595"/>
            <a:chOff x="3128172" y="2410470"/>
            <a:chExt cx="9336243" cy="628595"/>
          </a:xfrm>
        </p:grpSpPr>
        <p:sp>
          <p:nvSpPr>
            <p:cNvPr id="133" name="Rectangle 132"/>
            <p:cNvSpPr/>
            <p:nvPr/>
          </p:nvSpPr>
          <p:spPr bwMode="auto">
            <a:xfrm>
              <a:off x="3128172" y="2410470"/>
              <a:ext cx="9336243" cy="628595"/>
            </a:xfrm>
            <a:prstGeom prst="rect">
              <a:avLst/>
            </a:prstGeom>
            <a:solidFill>
              <a:srgbClr val="0078D7">
                <a:alpha val="8117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34" name="Rectangle 133"/>
            <p:cNvSpPr/>
            <p:nvPr/>
          </p:nvSpPr>
          <p:spPr bwMode="auto">
            <a:xfrm>
              <a:off x="3322312" y="249238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Rectangle 134"/>
            <p:cNvSpPr/>
            <p:nvPr/>
          </p:nvSpPr>
          <p:spPr bwMode="auto">
            <a:xfrm>
              <a:off x="3603779" y="2484223"/>
              <a:ext cx="450911" cy="236757"/>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Rectangle 135"/>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3" name="Rectangle 172"/>
            <p:cNvSpPr/>
            <p:nvPr/>
          </p:nvSpPr>
          <p:spPr bwMode="auto">
            <a:xfrm>
              <a:off x="6819918" y="2484223"/>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Rectangle 173"/>
            <p:cNvSpPr/>
            <p:nvPr/>
          </p:nvSpPr>
          <p:spPr bwMode="auto">
            <a:xfrm>
              <a:off x="9669865" y="2477143"/>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5" name="Rectangle 174"/>
            <p:cNvSpPr/>
            <p:nvPr/>
          </p:nvSpPr>
          <p:spPr bwMode="auto">
            <a:xfrm>
              <a:off x="6542364" y="2484223"/>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6" name="Rectangle 175"/>
            <p:cNvSpPr/>
            <p:nvPr/>
          </p:nvSpPr>
          <p:spPr bwMode="auto">
            <a:xfrm>
              <a:off x="10054476" y="2468986"/>
              <a:ext cx="448532"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176"/>
            <p:cNvSpPr/>
            <p:nvPr/>
          </p:nvSpPr>
          <p:spPr bwMode="auto">
            <a:xfrm>
              <a:off x="3603779"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8" name="Rectangle 177"/>
            <p:cNvSpPr/>
            <p:nvPr/>
          </p:nvSpPr>
          <p:spPr bwMode="auto">
            <a:xfrm>
              <a:off x="6543093" y="2763713"/>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9" name="Rectangle 178"/>
            <p:cNvSpPr/>
            <p:nvPr/>
          </p:nvSpPr>
          <p:spPr bwMode="auto">
            <a:xfrm>
              <a:off x="6824560" y="2763713"/>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0" name="Rectangle 179"/>
            <p:cNvSpPr/>
            <p:nvPr/>
          </p:nvSpPr>
          <p:spPr bwMode="auto">
            <a:xfrm>
              <a:off x="6242241" y="2761685"/>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1" name="Rectangle 180"/>
            <p:cNvSpPr/>
            <p:nvPr/>
          </p:nvSpPr>
          <p:spPr bwMode="auto">
            <a:xfrm>
              <a:off x="9668634" y="2752523"/>
              <a:ext cx="84794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188826113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p:cNvSpPr/>
          <p:nvPr/>
        </p:nvSpPr>
        <p:spPr bwMode="auto">
          <a:xfrm>
            <a:off x="1395483" y="4409509"/>
            <a:ext cx="9851954" cy="2203450"/>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6" name="Rectangle 175"/>
          <p:cNvSpPr/>
          <p:nvPr/>
        </p:nvSpPr>
        <p:spPr bwMode="auto">
          <a:xfrm>
            <a:off x="1395483" y="3763543"/>
            <a:ext cx="9851954" cy="539203"/>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Storage Services</a:t>
            </a:r>
          </a:p>
        </p:txBody>
      </p:sp>
      <p:sp>
        <p:nvSpPr>
          <p:cNvPr id="3" name="Title 2"/>
          <p:cNvSpPr>
            <a:spLocks noGrp="1"/>
          </p:cNvSpPr>
          <p:nvPr>
            <p:ph type="title"/>
          </p:nvPr>
        </p:nvSpPr>
        <p:spPr/>
        <p:txBody>
          <a:bodyPr/>
          <a:lstStyle/>
          <a:p>
            <a:r>
              <a:rPr lang="en-US" dirty="0"/>
              <a:t>Container migration</a:t>
            </a:r>
          </a:p>
        </p:txBody>
      </p:sp>
      <p:sp>
        <p:nvSpPr>
          <p:cNvPr id="7" name="Text Placeholder 6"/>
          <p:cNvSpPr>
            <a:spLocks noGrp="1"/>
          </p:cNvSpPr>
          <p:nvPr>
            <p:ph type="body" sz="quarter" idx="10"/>
          </p:nvPr>
        </p:nvSpPr>
        <p:spPr>
          <a:xfrm>
            <a:off x="7664101" y="518978"/>
            <a:ext cx="4674024" cy="1138773"/>
          </a:xfrm>
        </p:spPr>
        <p:txBody>
          <a:bodyPr/>
          <a:lstStyle/>
          <a:p>
            <a:r>
              <a:rPr lang="en-US" sz="2000"/>
              <a:t>Alert on low volume capacity</a:t>
            </a:r>
          </a:p>
          <a:p>
            <a:r>
              <a:rPr lang="en-US" sz="2000"/>
              <a:t>Admin-driven operation</a:t>
            </a:r>
          </a:p>
          <a:p>
            <a:r>
              <a:rPr lang="en-US" sz="2000"/>
              <a:t>Container offline during migration</a:t>
            </a:r>
          </a:p>
        </p:txBody>
      </p:sp>
      <p:sp>
        <p:nvSpPr>
          <p:cNvPr id="29" name="Rectangle 28"/>
          <p:cNvSpPr/>
          <p:nvPr/>
        </p:nvSpPr>
        <p:spPr bwMode="auto">
          <a:xfrm>
            <a:off x="1543405" y="4515184"/>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1</a:t>
            </a:r>
          </a:p>
        </p:txBody>
      </p:sp>
      <p:sp>
        <p:nvSpPr>
          <p:cNvPr id="27" name="Rectangle 26"/>
          <p:cNvSpPr/>
          <p:nvPr/>
        </p:nvSpPr>
        <p:spPr bwMode="auto">
          <a:xfrm>
            <a:off x="1571973" y="1462421"/>
            <a:ext cx="2871510" cy="2033451"/>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1</a:t>
            </a:r>
          </a:p>
        </p:txBody>
      </p:sp>
      <p:sp>
        <p:nvSpPr>
          <p:cNvPr id="142" name="Rectangle 141"/>
          <p:cNvSpPr/>
          <p:nvPr/>
        </p:nvSpPr>
        <p:spPr bwMode="auto">
          <a:xfrm>
            <a:off x="4630023" y="4515184"/>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2</a:t>
            </a:r>
          </a:p>
        </p:txBody>
      </p:sp>
      <p:sp>
        <p:nvSpPr>
          <p:cNvPr id="146" name="Rectangle 145"/>
          <p:cNvSpPr/>
          <p:nvPr/>
        </p:nvSpPr>
        <p:spPr bwMode="auto">
          <a:xfrm>
            <a:off x="8057314" y="4515184"/>
            <a:ext cx="3002507" cy="1828800"/>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188F">
                    <a:lumMod val="75000"/>
                  </a:srgbClr>
                </a:solidFill>
                <a:effectLst/>
                <a:uLnTx/>
                <a:uFillTx/>
                <a:latin typeface="Segoe UI Semilight"/>
                <a:ea typeface="+mn-ea"/>
                <a:cs typeface="+mn-cs"/>
              </a:rPr>
              <a:t>Volume N</a:t>
            </a:r>
          </a:p>
        </p:txBody>
      </p:sp>
      <p:grpSp>
        <p:nvGrpSpPr>
          <p:cNvPr id="54" name="Group 53"/>
          <p:cNvGrpSpPr/>
          <p:nvPr/>
        </p:nvGrpSpPr>
        <p:grpSpPr>
          <a:xfrm>
            <a:off x="10114667" y="4596485"/>
            <a:ext cx="813723" cy="628595"/>
            <a:chOff x="3128173" y="2410470"/>
            <a:chExt cx="813723" cy="628595"/>
          </a:xfrm>
        </p:grpSpPr>
        <p:sp>
          <p:nvSpPr>
            <p:cNvPr id="55" name="Rectangle 54"/>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56" name="Rectangle 55"/>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56"/>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57"/>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59" name="Group 58"/>
          <p:cNvGrpSpPr/>
          <p:nvPr/>
        </p:nvGrpSpPr>
        <p:grpSpPr>
          <a:xfrm>
            <a:off x="2600866" y="1803021"/>
            <a:ext cx="813723" cy="628595"/>
            <a:chOff x="3128173" y="2410470"/>
            <a:chExt cx="813723" cy="628595"/>
          </a:xfrm>
        </p:grpSpPr>
        <p:sp>
          <p:nvSpPr>
            <p:cNvPr id="60" name="Rectangle 59"/>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61" name="Rectangle 60"/>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Rectangle 61"/>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Rectangle 62"/>
            <p:cNvSpPr/>
            <p:nvPr/>
          </p:nvSpPr>
          <p:spPr bwMode="auto">
            <a:xfrm>
              <a:off x="3322311" y="2771870"/>
              <a:ext cx="510067"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4" name="Group 63"/>
          <p:cNvGrpSpPr/>
          <p:nvPr/>
        </p:nvGrpSpPr>
        <p:grpSpPr>
          <a:xfrm>
            <a:off x="3479626" y="1791936"/>
            <a:ext cx="813723" cy="628595"/>
            <a:chOff x="3128173" y="2410470"/>
            <a:chExt cx="813723" cy="628595"/>
          </a:xfrm>
        </p:grpSpPr>
        <p:sp>
          <p:nvSpPr>
            <p:cNvPr id="65" name="Rectangle 64"/>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66" name="Rectangle 65"/>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Rectangle 66"/>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Rectangle 67"/>
            <p:cNvSpPr/>
            <p:nvPr/>
          </p:nvSpPr>
          <p:spPr bwMode="auto">
            <a:xfrm>
              <a:off x="3322311" y="2771870"/>
              <a:ext cx="510067"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9" name="Group 68"/>
          <p:cNvGrpSpPr/>
          <p:nvPr/>
        </p:nvGrpSpPr>
        <p:grpSpPr>
          <a:xfrm>
            <a:off x="8254195" y="4596485"/>
            <a:ext cx="813723" cy="628595"/>
            <a:chOff x="3128173" y="2410470"/>
            <a:chExt cx="813723" cy="628595"/>
          </a:xfrm>
        </p:grpSpPr>
        <p:sp>
          <p:nvSpPr>
            <p:cNvPr id="70" name="Rectangle 69"/>
            <p:cNvSpPr/>
            <p:nvPr/>
          </p:nvSpPr>
          <p:spPr bwMode="auto">
            <a:xfrm>
              <a:off x="3128173" y="2410470"/>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71" name="Rectangle 70"/>
            <p:cNvSpPr/>
            <p:nvPr/>
          </p:nvSpPr>
          <p:spPr bwMode="auto">
            <a:xfrm>
              <a:off x="3322312"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71"/>
            <p:cNvSpPr/>
            <p:nvPr/>
          </p:nvSpPr>
          <p:spPr bwMode="auto">
            <a:xfrm>
              <a:off x="3603779" y="2504675"/>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72"/>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74" name="Rectangle 73"/>
          <p:cNvSpPr/>
          <p:nvPr/>
        </p:nvSpPr>
        <p:spPr bwMode="auto">
          <a:xfrm>
            <a:off x="4618037" y="1480520"/>
            <a:ext cx="2871510" cy="201535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2</a:t>
            </a:r>
          </a:p>
        </p:txBody>
      </p:sp>
      <p:grpSp>
        <p:nvGrpSpPr>
          <p:cNvPr id="75" name="Group 74"/>
          <p:cNvGrpSpPr/>
          <p:nvPr/>
        </p:nvGrpSpPr>
        <p:grpSpPr>
          <a:xfrm>
            <a:off x="4780483" y="2554367"/>
            <a:ext cx="813723" cy="628595"/>
            <a:chOff x="3128173" y="2410470"/>
            <a:chExt cx="813723" cy="628595"/>
          </a:xfrm>
          <a:solidFill>
            <a:srgbClr val="FF8C00"/>
          </a:solidFill>
        </p:grpSpPr>
        <p:sp>
          <p:nvSpPr>
            <p:cNvPr id="76" name="Rectangle 75"/>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77" name="Rectangle 76"/>
            <p:cNvSpPr/>
            <p:nvPr/>
          </p:nvSpPr>
          <p:spPr bwMode="auto">
            <a:xfrm>
              <a:off x="3322312" y="2504675"/>
              <a:ext cx="51279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Rectangle 77"/>
            <p:cNvSpPr/>
            <p:nvPr/>
          </p:nvSpPr>
          <p:spPr bwMode="auto">
            <a:xfrm>
              <a:off x="360650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Rectangle 78"/>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80" name="Group 79"/>
          <p:cNvGrpSpPr/>
          <p:nvPr/>
        </p:nvGrpSpPr>
        <p:grpSpPr>
          <a:xfrm>
            <a:off x="5698781" y="2554367"/>
            <a:ext cx="813723" cy="628595"/>
            <a:chOff x="3128173" y="2410470"/>
            <a:chExt cx="813723" cy="628595"/>
          </a:xfrm>
          <a:solidFill>
            <a:srgbClr val="FF8C00"/>
          </a:solidFill>
        </p:grpSpPr>
        <p:sp>
          <p:nvSpPr>
            <p:cNvPr id="81" name="Rectangle 80"/>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82" name="Rectangle 81"/>
            <p:cNvSpPr/>
            <p:nvPr/>
          </p:nvSpPr>
          <p:spPr bwMode="auto">
            <a:xfrm>
              <a:off x="3322311" y="2504675"/>
              <a:ext cx="524307"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4" name="Rectangle 83"/>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Rectangle 120"/>
            <p:cNvSpPr/>
            <p:nvPr/>
          </p:nvSpPr>
          <p:spPr bwMode="auto">
            <a:xfrm>
              <a:off x="3611166"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90" name="Rectangle 89"/>
          <p:cNvSpPr/>
          <p:nvPr/>
        </p:nvSpPr>
        <p:spPr bwMode="auto">
          <a:xfrm>
            <a:off x="7664101" y="2049660"/>
            <a:ext cx="2871510"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3</a:t>
            </a:r>
          </a:p>
        </p:txBody>
      </p:sp>
      <p:grpSp>
        <p:nvGrpSpPr>
          <p:cNvPr id="91" name="Group 90"/>
          <p:cNvGrpSpPr/>
          <p:nvPr/>
        </p:nvGrpSpPr>
        <p:grpSpPr>
          <a:xfrm>
            <a:off x="7826547" y="2554367"/>
            <a:ext cx="813723" cy="628595"/>
            <a:chOff x="3128173" y="2410470"/>
            <a:chExt cx="813723" cy="628595"/>
          </a:xfrm>
          <a:solidFill>
            <a:srgbClr val="7030A0"/>
          </a:solidFill>
        </p:grpSpPr>
        <p:sp>
          <p:nvSpPr>
            <p:cNvPr id="92" name="Rectangle 9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93" name="Rectangle 9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4" name="Rectangle 9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5" name="Rectangle 9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96" name="Group 95"/>
          <p:cNvGrpSpPr/>
          <p:nvPr/>
        </p:nvGrpSpPr>
        <p:grpSpPr>
          <a:xfrm>
            <a:off x="8744845" y="2554367"/>
            <a:ext cx="813723" cy="628595"/>
            <a:chOff x="3128173" y="2410470"/>
            <a:chExt cx="813723" cy="628595"/>
          </a:xfrm>
          <a:solidFill>
            <a:srgbClr val="7030A0"/>
          </a:solidFill>
        </p:grpSpPr>
        <p:sp>
          <p:nvSpPr>
            <p:cNvPr id="97" name="Rectangle 96"/>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98" name="Rectangle 97"/>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9" name="Rectangle 9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Rectangle 9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01" name="Group 100"/>
          <p:cNvGrpSpPr/>
          <p:nvPr/>
        </p:nvGrpSpPr>
        <p:grpSpPr>
          <a:xfrm>
            <a:off x="9639061" y="2554367"/>
            <a:ext cx="813723" cy="628595"/>
            <a:chOff x="3128173" y="2410470"/>
            <a:chExt cx="813723" cy="628595"/>
          </a:xfrm>
          <a:solidFill>
            <a:srgbClr val="7030A0"/>
          </a:solidFill>
        </p:grpSpPr>
        <p:sp>
          <p:nvSpPr>
            <p:cNvPr id="102" name="Rectangle 10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03" name="Rectangle 10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Rectangle 10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5" name="Rectangle 10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128" name="Rectangle 127"/>
          <p:cNvSpPr/>
          <p:nvPr/>
        </p:nvSpPr>
        <p:spPr bwMode="auto">
          <a:xfrm>
            <a:off x="5713021" y="4612121"/>
            <a:ext cx="813723" cy="628595"/>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29" name="Rectangle 128"/>
          <p:cNvSpPr/>
          <p:nvPr/>
        </p:nvSpPr>
        <p:spPr bwMode="auto">
          <a:xfrm>
            <a:off x="5907160" y="4706326"/>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Rectangle 129"/>
          <p:cNvSpPr/>
          <p:nvPr/>
        </p:nvSpPr>
        <p:spPr bwMode="auto">
          <a:xfrm>
            <a:off x="6188627" y="4706326"/>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Rectangle 130"/>
          <p:cNvSpPr/>
          <p:nvPr/>
        </p:nvSpPr>
        <p:spPr bwMode="auto">
          <a:xfrm>
            <a:off x="5907160" y="4973521"/>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37" name="Group 136"/>
          <p:cNvGrpSpPr/>
          <p:nvPr/>
        </p:nvGrpSpPr>
        <p:grpSpPr>
          <a:xfrm>
            <a:off x="2593211" y="4612121"/>
            <a:ext cx="813723" cy="628595"/>
            <a:chOff x="3128173" y="2410470"/>
            <a:chExt cx="813723" cy="628595"/>
          </a:xfrm>
          <a:solidFill>
            <a:srgbClr val="7030A0"/>
          </a:solidFill>
        </p:grpSpPr>
        <p:sp>
          <p:nvSpPr>
            <p:cNvPr id="138" name="Rectangle 137"/>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39" name="Rectangle 138"/>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Rectangle 15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Rectangle 15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1" name="Group 160"/>
          <p:cNvGrpSpPr/>
          <p:nvPr/>
        </p:nvGrpSpPr>
        <p:grpSpPr>
          <a:xfrm>
            <a:off x="6668544" y="4612121"/>
            <a:ext cx="813723" cy="628595"/>
            <a:chOff x="3128173" y="2410470"/>
            <a:chExt cx="813723" cy="628595"/>
          </a:xfrm>
          <a:solidFill>
            <a:srgbClr val="7030A0"/>
          </a:solidFill>
        </p:grpSpPr>
        <p:sp>
          <p:nvSpPr>
            <p:cNvPr id="162" name="Rectangle 161"/>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63" name="Rectangle 162"/>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Rectangle 163"/>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Rectangle 164"/>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6" name="Group 165"/>
          <p:cNvGrpSpPr/>
          <p:nvPr/>
        </p:nvGrpSpPr>
        <p:grpSpPr>
          <a:xfrm>
            <a:off x="3575906" y="4612121"/>
            <a:ext cx="813723" cy="628595"/>
            <a:chOff x="3128173" y="2410470"/>
            <a:chExt cx="813723" cy="628595"/>
          </a:xfrm>
          <a:solidFill>
            <a:srgbClr val="7030A0"/>
          </a:solidFill>
        </p:grpSpPr>
        <p:sp>
          <p:nvSpPr>
            <p:cNvPr id="167" name="Rectangle 166"/>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68" name="Rectangle 167"/>
            <p:cNvSpPr/>
            <p:nvPr/>
          </p:nvSpPr>
          <p:spPr bwMode="auto">
            <a:xfrm>
              <a:off x="3322312"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Rectangle 168"/>
            <p:cNvSpPr/>
            <p:nvPr/>
          </p:nvSpPr>
          <p:spPr bwMode="auto">
            <a:xfrm>
              <a:off x="3603779" y="2504675"/>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Rectangle 169"/>
            <p:cNvSpPr/>
            <p:nvPr/>
          </p:nvSpPr>
          <p:spPr bwMode="auto">
            <a:xfrm>
              <a:off x="3322312" y="2771870"/>
              <a:ext cx="228600" cy="22860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 name="Group 5"/>
          <p:cNvGrpSpPr/>
          <p:nvPr/>
        </p:nvGrpSpPr>
        <p:grpSpPr>
          <a:xfrm>
            <a:off x="1734419" y="2554367"/>
            <a:ext cx="2545693" cy="628595"/>
            <a:chOff x="3128173" y="2410470"/>
            <a:chExt cx="2545693" cy="628595"/>
          </a:xfrm>
        </p:grpSpPr>
        <p:sp>
          <p:nvSpPr>
            <p:cNvPr id="112" name="Rectangle 111"/>
            <p:cNvSpPr/>
            <p:nvPr/>
          </p:nvSpPr>
          <p:spPr bwMode="auto">
            <a:xfrm>
              <a:off x="3128173" y="2410470"/>
              <a:ext cx="254569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2" name="Rectangle 1"/>
            <p:cNvSpPr/>
            <p:nvPr/>
          </p:nvSpPr>
          <p:spPr bwMode="auto">
            <a:xfrm>
              <a:off x="3322312" y="2499998"/>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Rectangle 45"/>
            <p:cNvSpPr/>
            <p:nvPr/>
          </p:nvSpPr>
          <p:spPr bwMode="auto">
            <a:xfrm>
              <a:off x="3603778" y="2498506"/>
              <a:ext cx="465167" cy="230092"/>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Rectangle 46"/>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6" name="Rectangle 105"/>
            <p:cNvSpPr/>
            <p:nvPr/>
          </p:nvSpPr>
          <p:spPr bwMode="auto">
            <a:xfrm>
              <a:off x="4165226" y="2498506"/>
              <a:ext cx="511554"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4" name="Rectangle 113"/>
            <p:cNvSpPr/>
            <p:nvPr/>
          </p:nvSpPr>
          <p:spPr bwMode="auto">
            <a:xfrm>
              <a:off x="4737034" y="2499998"/>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5" name="Rectangle 114"/>
            <p:cNvSpPr/>
            <p:nvPr/>
          </p:nvSpPr>
          <p:spPr bwMode="auto">
            <a:xfrm>
              <a:off x="5025888" y="2499998"/>
              <a:ext cx="551698"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6" name="Rectangle 115"/>
            <p:cNvSpPr/>
            <p:nvPr/>
          </p:nvSpPr>
          <p:spPr bwMode="auto">
            <a:xfrm>
              <a:off x="3603779"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7" name="Rectangle 116"/>
            <p:cNvSpPr/>
            <p:nvPr/>
          </p:nvSpPr>
          <p:spPr bwMode="auto">
            <a:xfrm>
              <a:off x="3885246" y="2771870"/>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8" name="Rectangle 117"/>
            <p:cNvSpPr/>
            <p:nvPr/>
          </p:nvSpPr>
          <p:spPr bwMode="auto">
            <a:xfrm>
              <a:off x="4166713" y="2771870"/>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9" name="Rectangle 118"/>
            <p:cNvSpPr/>
            <p:nvPr/>
          </p:nvSpPr>
          <p:spPr bwMode="auto">
            <a:xfrm>
              <a:off x="4448180" y="2771870"/>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Rectangle 119"/>
            <p:cNvSpPr/>
            <p:nvPr/>
          </p:nvSpPr>
          <p:spPr bwMode="auto">
            <a:xfrm>
              <a:off x="4729646" y="2771870"/>
              <a:ext cx="84794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22" name="Group 121"/>
          <p:cNvGrpSpPr/>
          <p:nvPr/>
        </p:nvGrpSpPr>
        <p:grpSpPr>
          <a:xfrm>
            <a:off x="4788347" y="4612121"/>
            <a:ext cx="813723" cy="628595"/>
            <a:chOff x="3128173" y="2410470"/>
            <a:chExt cx="813723" cy="628595"/>
          </a:xfrm>
          <a:solidFill>
            <a:srgbClr val="FF8C00"/>
          </a:solidFill>
        </p:grpSpPr>
        <p:sp>
          <p:nvSpPr>
            <p:cNvPr id="123" name="Rectangle 122"/>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24" name="Rectangle 123"/>
            <p:cNvSpPr/>
            <p:nvPr/>
          </p:nvSpPr>
          <p:spPr bwMode="auto">
            <a:xfrm>
              <a:off x="3322312" y="2504675"/>
              <a:ext cx="51279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5" name="Rectangle 124"/>
            <p:cNvSpPr/>
            <p:nvPr/>
          </p:nvSpPr>
          <p:spPr bwMode="auto">
            <a:xfrm>
              <a:off x="360650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6" name="Rectangle 125"/>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40" name="Group 139"/>
          <p:cNvGrpSpPr/>
          <p:nvPr/>
        </p:nvGrpSpPr>
        <p:grpSpPr>
          <a:xfrm>
            <a:off x="9191427" y="4596485"/>
            <a:ext cx="813723" cy="628595"/>
            <a:chOff x="3128173" y="2410470"/>
            <a:chExt cx="813723" cy="628595"/>
          </a:xfrm>
          <a:solidFill>
            <a:srgbClr val="FF8C00"/>
          </a:solidFill>
        </p:grpSpPr>
        <p:sp>
          <p:nvSpPr>
            <p:cNvPr id="141" name="Rectangle 140"/>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43" name="Rectangle 142"/>
            <p:cNvSpPr/>
            <p:nvPr/>
          </p:nvSpPr>
          <p:spPr bwMode="auto">
            <a:xfrm>
              <a:off x="3322312" y="2504675"/>
              <a:ext cx="51279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4" name="Rectangle 143"/>
            <p:cNvSpPr/>
            <p:nvPr/>
          </p:nvSpPr>
          <p:spPr bwMode="auto">
            <a:xfrm>
              <a:off x="360650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5" name="Rectangle 144"/>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47" name="Group 146"/>
          <p:cNvGrpSpPr/>
          <p:nvPr/>
        </p:nvGrpSpPr>
        <p:grpSpPr>
          <a:xfrm>
            <a:off x="1682594" y="5323480"/>
            <a:ext cx="9245796" cy="628595"/>
            <a:chOff x="3128172" y="2410470"/>
            <a:chExt cx="9245796" cy="628595"/>
          </a:xfrm>
        </p:grpSpPr>
        <p:sp>
          <p:nvSpPr>
            <p:cNvPr id="148" name="Rectangle 147"/>
            <p:cNvSpPr/>
            <p:nvPr/>
          </p:nvSpPr>
          <p:spPr bwMode="auto">
            <a:xfrm>
              <a:off x="3128172" y="2410470"/>
              <a:ext cx="9245796" cy="628595"/>
            </a:xfrm>
            <a:prstGeom prst="rect">
              <a:avLst/>
            </a:prstGeom>
            <a:solidFill>
              <a:srgbClr val="0078D7">
                <a:alpha val="8117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49" name="Rectangle 148"/>
            <p:cNvSpPr/>
            <p:nvPr/>
          </p:nvSpPr>
          <p:spPr bwMode="auto">
            <a:xfrm>
              <a:off x="3322312" y="249238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0" name="Rectangle 149"/>
            <p:cNvSpPr/>
            <p:nvPr/>
          </p:nvSpPr>
          <p:spPr bwMode="auto">
            <a:xfrm>
              <a:off x="3603780" y="2484223"/>
              <a:ext cx="435010" cy="236757"/>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1" name="Rectangle 150"/>
            <p:cNvSpPr/>
            <p:nvPr/>
          </p:nvSpPr>
          <p:spPr bwMode="auto">
            <a:xfrm>
              <a:off x="3322312"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2" name="Rectangle 151"/>
            <p:cNvSpPr/>
            <p:nvPr/>
          </p:nvSpPr>
          <p:spPr bwMode="auto">
            <a:xfrm>
              <a:off x="6819918" y="2484223"/>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3" name="Rectangle 152"/>
            <p:cNvSpPr/>
            <p:nvPr/>
          </p:nvSpPr>
          <p:spPr bwMode="auto">
            <a:xfrm>
              <a:off x="9628448" y="2492380"/>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Rectangle 153"/>
            <p:cNvSpPr/>
            <p:nvPr/>
          </p:nvSpPr>
          <p:spPr bwMode="auto">
            <a:xfrm>
              <a:off x="6542364" y="2484223"/>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5" name="Rectangle 154"/>
            <p:cNvSpPr/>
            <p:nvPr/>
          </p:nvSpPr>
          <p:spPr bwMode="auto">
            <a:xfrm>
              <a:off x="10013059" y="2484223"/>
              <a:ext cx="448532"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Rectangle 155"/>
            <p:cNvSpPr/>
            <p:nvPr/>
          </p:nvSpPr>
          <p:spPr bwMode="auto">
            <a:xfrm>
              <a:off x="3603779" y="2771870"/>
              <a:ext cx="228600" cy="228600"/>
            </a:xfrm>
            <a:prstGeom prst="rect">
              <a:avLst/>
            </a:prstGeom>
            <a:solidFill>
              <a:schemeClr val="tx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Rectangle 156"/>
            <p:cNvSpPr/>
            <p:nvPr/>
          </p:nvSpPr>
          <p:spPr bwMode="auto">
            <a:xfrm>
              <a:off x="6543093" y="2763713"/>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8" name="Rectangle 157"/>
            <p:cNvSpPr/>
            <p:nvPr/>
          </p:nvSpPr>
          <p:spPr bwMode="auto">
            <a:xfrm>
              <a:off x="6824560" y="2763713"/>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1" name="Rectangle 170"/>
            <p:cNvSpPr/>
            <p:nvPr/>
          </p:nvSpPr>
          <p:spPr bwMode="auto">
            <a:xfrm>
              <a:off x="6242241" y="2761685"/>
              <a:ext cx="22860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Rectangle 171"/>
            <p:cNvSpPr/>
            <p:nvPr/>
          </p:nvSpPr>
          <p:spPr bwMode="auto">
            <a:xfrm>
              <a:off x="9627217" y="2767760"/>
              <a:ext cx="847940" cy="228600"/>
            </a:xfrm>
            <a:prstGeom prst="rect">
              <a:avLst/>
            </a:prstGeom>
            <a:solidFill>
              <a:srgbClr val="00BCF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35" name="Group 134"/>
          <p:cNvGrpSpPr/>
          <p:nvPr/>
        </p:nvGrpSpPr>
        <p:grpSpPr>
          <a:xfrm>
            <a:off x="6598986" y="2551111"/>
            <a:ext cx="813723" cy="628595"/>
            <a:chOff x="3128173" y="2410470"/>
            <a:chExt cx="813723" cy="628595"/>
          </a:xfrm>
          <a:solidFill>
            <a:srgbClr val="FF8C00"/>
          </a:solidFill>
        </p:grpSpPr>
        <p:sp>
          <p:nvSpPr>
            <p:cNvPr id="136" name="Rectangle 135"/>
            <p:cNvSpPr/>
            <p:nvPr/>
          </p:nvSpPr>
          <p:spPr bwMode="auto">
            <a:xfrm>
              <a:off x="3128173" y="2410470"/>
              <a:ext cx="813723" cy="62859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73" name="Rectangle 172"/>
            <p:cNvSpPr/>
            <p:nvPr/>
          </p:nvSpPr>
          <p:spPr bwMode="auto">
            <a:xfrm>
              <a:off x="3322312"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Rectangle 173"/>
            <p:cNvSpPr/>
            <p:nvPr/>
          </p:nvSpPr>
          <p:spPr bwMode="auto">
            <a:xfrm>
              <a:off x="3603779" y="2504675"/>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5" name="Rectangle 174"/>
            <p:cNvSpPr/>
            <p:nvPr/>
          </p:nvSpPr>
          <p:spPr bwMode="auto">
            <a:xfrm>
              <a:off x="3322312" y="2771870"/>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177" name="Rectangle 176"/>
          <p:cNvSpPr/>
          <p:nvPr/>
        </p:nvSpPr>
        <p:spPr bwMode="auto">
          <a:xfrm>
            <a:off x="1682594" y="4602173"/>
            <a:ext cx="813723" cy="628595"/>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78" name="Rectangle 177"/>
          <p:cNvSpPr/>
          <p:nvPr/>
        </p:nvSpPr>
        <p:spPr bwMode="auto">
          <a:xfrm>
            <a:off x="1876733" y="4696378"/>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9" name="Rectangle 178"/>
          <p:cNvSpPr/>
          <p:nvPr/>
        </p:nvSpPr>
        <p:spPr bwMode="auto">
          <a:xfrm>
            <a:off x="2158200" y="4696378"/>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0" name="Rectangle 179"/>
          <p:cNvSpPr/>
          <p:nvPr/>
        </p:nvSpPr>
        <p:spPr bwMode="auto">
          <a:xfrm>
            <a:off x="1876733" y="4963573"/>
            <a:ext cx="228600" cy="228600"/>
          </a:xfrm>
          <a:prstGeom prst="rect">
            <a:avLst/>
          </a:prstGeom>
          <a:solidFill>
            <a:schemeClr val="accent4">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 name="Group 8"/>
          <p:cNvGrpSpPr/>
          <p:nvPr/>
        </p:nvGrpSpPr>
        <p:grpSpPr>
          <a:xfrm>
            <a:off x="5918458" y="6011862"/>
            <a:ext cx="526631" cy="475924"/>
            <a:chOff x="6055907" y="6237097"/>
            <a:chExt cx="612637" cy="605684"/>
          </a:xfrm>
        </p:grpSpPr>
        <p:sp>
          <p:nvSpPr>
            <p:cNvPr id="5" name="Oval 4"/>
            <p:cNvSpPr/>
            <p:nvPr/>
          </p:nvSpPr>
          <p:spPr bwMode="auto">
            <a:xfrm>
              <a:off x="6055907" y="6237097"/>
              <a:ext cx="612637" cy="605684"/>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Multiplication Sign 7"/>
            <p:cNvSpPr/>
            <p:nvPr/>
          </p:nvSpPr>
          <p:spPr bwMode="auto">
            <a:xfrm>
              <a:off x="6125793" y="6326207"/>
              <a:ext cx="472865" cy="427465"/>
            </a:xfrm>
            <a:prstGeom prst="mathMultiply">
              <a:avLst>
                <a:gd name="adj1" fmla="val 25494"/>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27" name="Group 126"/>
          <p:cNvGrpSpPr/>
          <p:nvPr/>
        </p:nvGrpSpPr>
        <p:grpSpPr>
          <a:xfrm>
            <a:off x="6799823" y="2393020"/>
            <a:ext cx="344327" cy="345677"/>
            <a:chOff x="6055907" y="6237097"/>
            <a:chExt cx="612637" cy="605684"/>
          </a:xfrm>
        </p:grpSpPr>
        <p:sp>
          <p:nvSpPr>
            <p:cNvPr id="132" name="Oval 131"/>
            <p:cNvSpPr/>
            <p:nvPr/>
          </p:nvSpPr>
          <p:spPr bwMode="auto">
            <a:xfrm>
              <a:off x="6055907" y="6237097"/>
              <a:ext cx="612637" cy="605684"/>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3" name="Multiplication Sign 132"/>
            <p:cNvSpPr/>
            <p:nvPr/>
          </p:nvSpPr>
          <p:spPr bwMode="auto">
            <a:xfrm>
              <a:off x="6125793" y="6326207"/>
              <a:ext cx="472864" cy="427466"/>
            </a:xfrm>
            <a:prstGeom prst="mathMultiply">
              <a:avLst>
                <a:gd name="adj1" fmla="val 18801"/>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3761566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30"/>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3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7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2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0" grpId="0" animBg="1"/>
      <p:bldP spid="131" grpId="0" animBg="1"/>
      <p:bldP spid="177" grpId="0" animBg="1"/>
      <p:bldP spid="178" grpId="0" animBg="1"/>
      <p:bldP spid="179" grpId="0" animBg="1"/>
      <p:bldP spid="18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7839" y="108519"/>
            <a:ext cx="11889564" cy="917575"/>
          </a:xfrm>
        </p:spPr>
        <p:txBody>
          <a:bodyPr/>
          <a:lstStyle/>
          <a:p>
            <a:r>
              <a:rPr lang="en-US" sz="4000" dirty="0"/>
              <a:t>Putting overflow and migration together</a:t>
            </a:r>
          </a:p>
        </p:txBody>
      </p:sp>
      <p:sp>
        <p:nvSpPr>
          <p:cNvPr id="283" name="TextBox 282"/>
          <p:cNvSpPr txBox="1"/>
          <p:nvPr/>
        </p:nvSpPr>
        <p:spPr>
          <a:xfrm>
            <a:off x="3912408" y="4603209"/>
            <a:ext cx="1674379" cy="552715"/>
          </a:xfrm>
          <a:prstGeom prst="rect">
            <a:avLst/>
          </a:prstGeom>
          <a:noFill/>
          <a:ln>
            <a:solidFill>
              <a:schemeClr val="tx1">
                <a:lumMod val="50000"/>
                <a:lumOff val="50000"/>
              </a:schemeClr>
            </a:solidFill>
          </a:ln>
        </p:spPr>
        <p:txBody>
          <a:bodyPr wrap="squar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srgbClr val="0078D7"/>
                </a:solidFill>
                <a:effectLst/>
                <a:uLnTx/>
                <a:uFillTx/>
                <a:latin typeface="Calibri" panose="020F0502020204030204"/>
                <a:ea typeface="+mn-ea"/>
                <a:cs typeface="+mn-cs"/>
              </a:rPr>
              <a:t>Steep capacity consumption rate</a:t>
            </a:r>
          </a:p>
        </p:txBody>
      </p:sp>
      <p:cxnSp>
        <p:nvCxnSpPr>
          <p:cNvPr id="8" name="Straight Connector 7"/>
          <p:cNvCxnSpPr/>
          <p:nvPr/>
        </p:nvCxnSpPr>
        <p:spPr>
          <a:xfrm>
            <a:off x="1658843" y="1171036"/>
            <a:ext cx="0" cy="5518525"/>
          </a:xfrm>
          <a:prstGeom prst="line">
            <a:avLst/>
          </a:prstGeom>
          <a:ln>
            <a:head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1309455" y="5999945"/>
            <a:ext cx="10454814" cy="0"/>
          </a:xfrm>
          <a:prstGeom prst="line">
            <a:avLst/>
          </a:prstGeom>
          <a:ln>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09283" y="3963432"/>
            <a:ext cx="1097751" cy="782907"/>
          </a:xfrm>
          <a:prstGeom prst="rect">
            <a:avLst/>
          </a:prstGeom>
          <a:noFill/>
        </p:spPr>
        <p:txBody>
          <a:bodyPr wrap="squar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srgbClr val="0078D7"/>
                </a:solidFill>
                <a:effectLst/>
                <a:uLnTx/>
                <a:uFillTx/>
                <a:latin typeface="Calibri" panose="020F0502020204030204"/>
                <a:ea typeface="+mn-ea"/>
                <a:cs typeface="+mn-cs"/>
              </a:rPr>
              <a:t>Volume capacity in use</a:t>
            </a:r>
          </a:p>
        </p:txBody>
      </p:sp>
      <p:sp>
        <p:nvSpPr>
          <p:cNvPr id="72" name="TextBox 71"/>
          <p:cNvSpPr txBox="1"/>
          <p:nvPr/>
        </p:nvSpPr>
        <p:spPr>
          <a:xfrm>
            <a:off x="10907786" y="6166874"/>
            <a:ext cx="779783" cy="322524"/>
          </a:xfrm>
          <a:prstGeom prst="rect">
            <a:avLst/>
          </a:prstGeom>
          <a:noFill/>
        </p:spPr>
        <p:txBody>
          <a:bodyPr wrap="squar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srgbClr val="0078D7"/>
                </a:solidFill>
                <a:effectLst/>
                <a:uLnTx/>
                <a:uFillTx/>
                <a:latin typeface="Calibri" panose="020F0502020204030204"/>
                <a:ea typeface="+mn-ea"/>
                <a:cs typeface="+mn-cs"/>
              </a:rPr>
              <a:t>Time</a:t>
            </a:r>
          </a:p>
        </p:txBody>
      </p:sp>
      <p:sp>
        <p:nvSpPr>
          <p:cNvPr id="17" name="Freeform: Shape 16"/>
          <p:cNvSpPr/>
          <p:nvPr/>
        </p:nvSpPr>
        <p:spPr>
          <a:xfrm>
            <a:off x="1710654" y="3185978"/>
            <a:ext cx="2906655" cy="2003185"/>
          </a:xfrm>
          <a:custGeom>
            <a:avLst/>
            <a:gdLst>
              <a:gd name="connsiteX0" fmla="*/ 0 w 7465219"/>
              <a:gd name="connsiteY0" fmla="*/ 2258867 h 2260012"/>
              <a:gd name="connsiteX1" fmla="*/ 564356 w 7465219"/>
              <a:gd name="connsiteY1" fmla="*/ 2187429 h 2260012"/>
              <a:gd name="connsiteX2" fmla="*/ 1378744 w 7465219"/>
              <a:gd name="connsiteY2" fmla="*/ 1794523 h 2260012"/>
              <a:gd name="connsiteX3" fmla="*/ 2071688 w 7465219"/>
              <a:gd name="connsiteY3" fmla="*/ 1115867 h 2260012"/>
              <a:gd name="connsiteX4" fmla="*/ 2150269 w 7465219"/>
              <a:gd name="connsiteY4" fmla="*/ 1015854 h 2260012"/>
              <a:gd name="connsiteX5" fmla="*/ 2393156 w 7465219"/>
              <a:gd name="connsiteY5" fmla="*/ 701529 h 2260012"/>
              <a:gd name="connsiteX6" fmla="*/ 3086100 w 7465219"/>
              <a:gd name="connsiteY6" fmla="*/ 172892 h 2260012"/>
              <a:gd name="connsiteX7" fmla="*/ 3714750 w 7465219"/>
              <a:gd name="connsiteY7" fmla="*/ 51448 h 2260012"/>
              <a:gd name="connsiteX8" fmla="*/ 4300538 w 7465219"/>
              <a:gd name="connsiteY8" fmla="*/ 137173 h 2260012"/>
              <a:gd name="connsiteX9" fmla="*/ 4450556 w 7465219"/>
              <a:gd name="connsiteY9" fmla="*/ 1501629 h 2260012"/>
              <a:gd name="connsiteX10" fmla="*/ 5064919 w 7465219"/>
              <a:gd name="connsiteY10" fmla="*/ 1744517 h 2260012"/>
              <a:gd name="connsiteX11" fmla="*/ 5572125 w 7465219"/>
              <a:gd name="connsiteY11" fmla="*/ 1508773 h 2260012"/>
              <a:gd name="connsiteX12" fmla="*/ 6243638 w 7465219"/>
              <a:gd name="connsiteY12" fmla="*/ 1022998 h 2260012"/>
              <a:gd name="connsiteX13" fmla="*/ 6629400 w 7465219"/>
              <a:gd name="connsiteY13" fmla="*/ 644379 h 2260012"/>
              <a:gd name="connsiteX14" fmla="*/ 7143750 w 7465219"/>
              <a:gd name="connsiteY14" fmla="*/ 594373 h 2260012"/>
              <a:gd name="connsiteX15" fmla="*/ 7465219 w 7465219"/>
              <a:gd name="connsiteY15" fmla="*/ 515792 h 2260012"/>
              <a:gd name="connsiteX16" fmla="*/ 7465219 w 7465219"/>
              <a:gd name="connsiteY16"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71688 w 7465219"/>
              <a:gd name="connsiteY3" fmla="*/ 1115867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14538 w 7465219"/>
              <a:gd name="connsiteY3" fmla="*/ 958705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14538 w 7465219"/>
              <a:gd name="connsiteY3" fmla="*/ 958705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62024 h 2263169"/>
              <a:gd name="connsiteX1" fmla="*/ 564356 w 7465219"/>
              <a:gd name="connsiteY1" fmla="*/ 2190586 h 2263169"/>
              <a:gd name="connsiteX2" fmla="*/ 1378744 w 7465219"/>
              <a:gd name="connsiteY2" fmla="*/ 1797680 h 2263169"/>
              <a:gd name="connsiteX3" fmla="*/ 2014538 w 7465219"/>
              <a:gd name="connsiteY3" fmla="*/ 961862 h 2263169"/>
              <a:gd name="connsiteX4" fmla="*/ 2393156 w 7465219"/>
              <a:gd name="connsiteY4" fmla="*/ 704686 h 2263169"/>
              <a:gd name="connsiteX5" fmla="*/ 3136107 w 7465219"/>
              <a:gd name="connsiteY5" fmla="*/ 233199 h 2263169"/>
              <a:gd name="connsiteX6" fmla="*/ 3714750 w 7465219"/>
              <a:gd name="connsiteY6" fmla="*/ 54605 h 2263169"/>
              <a:gd name="connsiteX7" fmla="*/ 4300538 w 7465219"/>
              <a:gd name="connsiteY7" fmla="*/ 140330 h 2263169"/>
              <a:gd name="connsiteX8" fmla="*/ 4450556 w 7465219"/>
              <a:gd name="connsiteY8" fmla="*/ 1504786 h 2263169"/>
              <a:gd name="connsiteX9" fmla="*/ 5064919 w 7465219"/>
              <a:gd name="connsiteY9" fmla="*/ 1747674 h 2263169"/>
              <a:gd name="connsiteX10" fmla="*/ 5572125 w 7465219"/>
              <a:gd name="connsiteY10" fmla="*/ 1511930 h 2263169"/>
              <a:gd name="connsiteX11" fmla="*/ 6243638 w 7465219"/>
              <a:gd name="connsiteY11" fmla="*/ 1026155 h 2263169"/>
              <a:gd name="connsiteX12" fmla="*/ 6629400 w 7465219"/>
              <a:gd name="connsiteY12" fmla="*/ 647536 h 2263169"/>
              <a:gd name="connsiteX13" fmla="*/ 7143750 w 7465219"/>
              <a:gd name="connsiteY13" fmla="*/ 597530 h 2263169"/>
              <a:gd name="connsiteX14" fmla="*/ 7465219 w 7465219"/>
              <a:gd name="connsiteY14" fmla="*/ 518949 h 2263169"/>
              <a:gd name="connsiteX15" fmla="*/ 7465219 w 7465219"/>
              <a:gd name="connsiteY15" fmla="*/ 518949 h 2263169"/>
              <a:gd name="connsiteX0" fmla="*/ 0 w 7465219"/>
              <a:gd name="connsiteY0" fmla="*/ 2262024 h 2263169"/>
              <a:gd name="connsiteX1" fmla="*/ 564356 w 7465219"/>
              <a:gd name="connsiteY1" fmla="*/ 2190586 h 2263169"/>
              <a:gd name="connsiteX2" fmla="*/ 1378744 w 7465219"/>
              <a:gd name="connsiteY2" fmla="*/ 1797680 h 2263169"/>
              <a:gd name="connsiteX3" fmla="*/ 2014538 w 7465219"/>
              <a:gd name="connsiteY3" fmla="*/ 961862 h 2263169"/>
              <a:gd name="connsiteX4" fmla="*/ 2393156 w 7465219"/>
              <a:gd name="connsiteY4" fmla="*/ 704686 h 2263169"/>
              <a:gd name="connsiteX5" fmla="*/ 3136107 w 7465219"/>
              <a:gd name="connsiteY5" fmla="*/ 233199 h 2263169"/>
              <a:gd name="connsiteX6" fmla="*/ 3714750 w 7465219"/>
              <a:gd name="connsiteY6" fmla="*/ 54605 h 2263169"/>
              <a:gd name="connsiteX7" fmla="*/ 4300538 w 7465219"/>
              <a:gd name="connsiteY7" fmla="*/ 140330 h 2263169"/>
              <a:gd name="connsiteX8" fmla="*/ 4450556 w 7465219"/>
              <a:gd name="connsiteY8" fmla="*/ 1504786 h 2263169"/>
              <a:gd name="connsiteX9" fmla="*/ 5064919 w 7465219"/>
              <a:gd name="connsiteY9" fmla="*/ 1747674 h 2263169"/>
              <a:gd name="connsiteX10" fmla="*/ 5572125 w 7465219"/>
              <a:gd name="connsiteY10" fmla="*/ 1511930 h 2263169"/>
              <a:gd name="connsiteX11" fmla="*/ 6243638 w 7465219"/>
              <a:gd name="connsiteY11" fmla="*/ 1026155 h 2263169"/>
              <a:gd name="connsiteX12" fmla="*/ 6629400 w 7465219"/>
              <a:gd name="connsiteY12" fmla="*/ 647536 h 2263169"/>
              <a:gd name="connsiteX13" fmla="*/ 7143750 w 7465219"/>
              <a:gd name="connsiteY13" fmla="*/ 597530 h 2263169"/>
              <a:gd name="connsiteX14" fmla="*/ 7465219 w 7465219"/>
              <a:gd name="connsiteY14" fmla="*/ 518949 h 2263169"/>
              <a:gd name="connsiteX15" fmla="*/ 7465219 w 7465219"/>
              <a:gd name="connsiteY15" fmla="*/ 518949 h 2263169"/>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243638 w 7465219"/>
              <a:gd name="connsiteY11" fmla="*/ 1030206 h 2267220"/>
              <a:gd name="connsiteX12" fmla="*/ 6629400 w 7465219"/>
              <a:gd name="connsiteY12" fmla="*/ 65158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29400 w 7465219"/>
              <a:gd name="connsiteY12" fmla="*/ 65158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142203 w 7465219"/>
              <a:gd name="connsiteY4" fmla="*/ 803681 h 2267220"/>
              <a:gd name="connsiteX5" fmla="*/ 2393156 w 7465219"/>
              <a:gd name="connsiteY5" fmla="*/ 708737 h 2267220"/>
              <a:gd name="connsiteX6" fmla="*/ 3157539 w 7465219"/>
              <a:gd name="connsiteY6" fmla="*/ 308688 h 2267220"/>
              <a:gd name="connsiteX7" fmla="*/ 3714750 w 7465219"/>
              <a:gd name="connsiteY7" fmla="*/ 58656 h 2267220"/>
              <a:gd name="connsiteX8" fmla="*/ 4300538 w 7465219"/>
              <a:gd name="connsiteY8" fmla="*/ 144381 h 2267220"/>
              <a:gd name="connsiteX9" fmla="*/ 4450556 w 7465219"/>
              <a:gd name="connsiteY9" fmla="*/ 1508837 h 2267220"/>
              <a:gd name="connsiteX10" fmla="*/ 5064919 w 7465219"/>
              <a:gd name="connsiteY10" fmla="*/ 1751725 h 2267220"/>
              <a:gd name="connsiteX11" fmla="*/ 5572125 w 7465219"/>
              <a:gd name="connsiteY11" fmla="*/ 1515981 h 2267220"/>
              <a:gd name="connsiteX12" fmla="*/ 6415088 w 7465219"/>
              <a:gd name="connsiteY12" fmla="*/ 808750 h 2267220"/>
              <a:gd name="connsiteX13" fmla="*/ 6665119 w 7465219"/>
              <a:gd name="connsiteY13" fmla="*/ 708737 h 2267220"/>
              <a:gd name="connsiteX14" fmla="*/ 7143750 w 7465219"/>
              <a:gd name="connsiteY14" fmla="*/ 601581 h 2267220"/>
              <a:gd name="connsiteX15" fmla="*/ 7465219 w 7465219"/>
              <a:gd name="connsiteY15" fmla="*/ 523000 h 2267220"/>
              <a:gd name="connsiteX16" fmla="*/ 7465219 w 7465219"/>
              <a:gd name="connsiteY16"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142203 w 7465219"/>
              <a:gd name="connsiteY4" fmla="*/ 803681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96823 h 2297968"/>
              <a:gd name="connsiteX1" fmla="*/ 564356 w 7465219"/>
              <a:gd name="connsiteY1" fmla="*/ 2225385 h 2297968"/>
              <a:gd name="connsiteX2" fmla="*/ 1378744 w 7465219"/>
              <a:gd name="connsiteY2" fmla="*/ 1832479 h 2297968"/>
              <a:gd name="connsiteX3" fmla="*/ 2014538 w 7465219"/>
              <a:gd name="connsiteY3" fmla="*/ 996661 h 2297968"/>
              <a:gd name="connsiteX4" fmla="*/ 2142203 w 7465219"/>
              <a:gd name="connsiteY4" fmla="*/ 834429 h 2297968"/>
              <a:gd name="connsiteX5" fmla="*/ 3714750 w 7465219"/>
              <a:gd name="connsiteY5" fmla="*/ 89404 h 2297968"/>
              <a:gd name="connsiteX6" fmla="*/ 4300538 w 7465219"/>
              <a:gd name="connsiteY6" fmla="*/ 175129 h 2297968"/>
              <a:gd name="connsiteX7" fmla="*/ 4450556 w 7465219"/>
              <a:gd name="connsiteY7" fmla="*/ 1539585 h 2297968"/>
              <a:gd name="connsiteX8" fmla="*/ 5064919 w 7465219"/>
              <a:gd name="connsiteY8" fmla="*/ 1782473 h 2297968"/>
              <a:gd name="connsiteX9" fmla="*/ 5572125 w 7465219"/>
              <a:gd name="connsiteY9" fmla="*/ 1546729 h 2297968"/>
              <a:gd name="connsiteX10" fmla="*/ 6415088 w 7465219"/>
              <a:gd name="connsiteY10" fmla="*/ 839498 h 2297968"/>
              <a:gd name="connsiteX11" fmla="*/ 6665119 w 7465219"/>
              <a:gd name="connsiteY11" fmla="*/ 739485 h 2297968"/>
              <a:gd name="connsiteX12" fmla="*/ 7143750 w 7465219"/>
              <a:gd name="connsiteY12" fmla="*/ 632329 h 2297968"/>
              <a:gd name="connsiteX13" fmla="*/ 7465219 w 7465219"/>
              <a:gd name="connsiteY13" fmla="*/ 553748 h 2297968"/>
              <a:gd name="connsiteX14" fmla="*/ 7465219 w 7465219"/>
              <a:gd name="connsiteY14" fmla="*/ 553748 h 2297968"/>
              <a:gd name="connsiteX0" fmla="*/ 0 w 7465219"/>
              <a:gd name="connsiteY0" fmla="*/ 2296823 h 2297968"/>
              <a:gd name="connsiteX1" fmla="*/ 564356 w 7465219"/>
              <a:gd name="connsiteY1" fmla="*/ 2225385 h 2297968"/>
              <a:gd name="connsiteX2" fmla="*/ 1378744 w 7465219"/>
              <a:gd name="connsiteY2" fmla="*/ 1832479 h 2297968"/>
              <a:gd name="connsiteX3" fmla="*/ 2014538 w 7465219"/>
              <a:gd name="connsiteY3" fmla="*/ 996661 h 2297968"/>
              <a:gd name="connsiteX4" fmla="*/ 2142203 w 7465219"/>
              <a:gd name="connsiteY4" fmla="*/ 834429 h 2297968"/>
              <a:gd name="connsiteX5" fmla="*/ 3714750 w 7465219"/>
              <a:gd name="connsiteY5" fmla="*/ 89404 h 2297968"/>
              <a:gd name="connsiteX6" fmla="*/ 4300538 w 7465219"/>
              <a:gd name="connsiteY6" fmla="*/ 175129 h 2297968"/>
              <a:gd name="connsiteX7" fmla="*/ 4450556 w 7465219"/>
              <a:gd name="connsiteY7" fmla="*/ 1539585 h 2297968"/>
              <a:gd name="connsiteX8" fmla="*/ 5064919 w 7465219"/>
              <a:gd name="connsiteY8" fmla="*/ 1782473 h 2297968"/>
              <a:gd name="connsiteX9" fmla="*/ 5572125 w 7465219"/>
              <a:gd name="connsiteY9" fmla="*/ 1546729 h 2297968"/>
              <a:gd name="connsiteX10" fmla="*/ 6415088 w 7465219"/>
              <a:gd name="connsiteY10" fmla="*/ 839498 h 2297968"/>
              <a:gd name="connsiteX11" fmla="*/ 6665119 w 7465219"/>
              <a:gd name="connsiteY11" fmla="*/ 739485 h 2297968"/>
              <a:gd name="connsiteX12" fmla="*/ 7143750 w 7465219"/>
              <a:gd name="connsiteY12" fmla="*/ 632329 h 2297968"/>
              <a:gd name="connsiteX13" fmla="*/ 7465219 w 7465219"/>
              <a:gd name="connsiteY13" fmla="*/ 553748 h 2297968"/>
              <a:gd name="connsiteX14" fmla="*/ 7465219 w 7465219"/>
              <a:gd name="connsiteY14" fmla="*/ 553748 h 2297968"/>
              <a:gd name="connsiteX0" fmla="*/ 0 w 7465219"/>
              <a:gd name="connsiteY0" fmla="*/ 2136026 h 2137171"/>
              <a:gd name="connsiteX1" fmla="*/ 564356 w 7465219"/>
              <a:gd name="connsiteY1" fmla="*/ 2064588 h 2137171"/>
              <a:gd name="connsiteX2" fmla="*/ 1378744 w 7465219"/>
              <a:gd name="connsiteY2" fmla="*/ 1671682 h 2137171"/>
              <a:gd name="connsiteX3" fmla="*/ 2014538 w 7465219"/>
              <a:gd name="connsiteY3" fmla="*/ 835864 h 2137171"/>
              <a:gd name="connsiteX4" fmla="*/ 2142203 w 7465219"/>
              <a:gd name="connsiteY4" fmla="*/ 673632 h 2137171"/>
              <a:gd name="connsiteX5" fmla="*/ 4300538 w 7465219"/>
              <a:gd name="connsiteY5" fmla="*/ 14332 h 2137171"/>
              <a:gd name="connsiteX6" fmla="*/ 4450556 w 7465219"/>
              <a:gd name="connsiteY6" fmla="*/ 1378788 h 2137171"/>
              <a:gd name="connsiteX7" fmla="*/ 5064919 w 7465219"/>
              <a:gd name="connsiteY7" fmla="*/ 1621676 h 2137171"/>
              <a:gd name="connsiteX8" fmla="*/ 5572125 w 7465219"/>
              <a:gd name="connsiteY8" fmla="*/ 1385932 h 2137171"/>
              <a:gd name="connsiteX9" fmla="*/ 6415088 w 7465219"/>
              <a:gd name="connsiteY9" fmla="*/ 678701 h 2137171"/>
              <a:gd name="connsiteX10" fmla="*/ 6665119 w 7465219"/>
              <a:gd name="connsiteY10" fmla="*/ 578688 h 2137171"/>
              <a:gd name="connsiteX11" fmla="*/ 7143750 w 7465219"/>
              <a:gd name="connsiteY11" fmla="*/ 471532 h 2137171"/>
              <a:gd name="connsiteX12" fmla="*/ 7465219 w 7465219"/>
              <a:gd name="connsiteY12" fmla="*/ 392951 h 2137171"/>
              <a:gd name="connsiteX13" fmla="*/ 7465219 w 7465219"/>
              <a:gd name="connsiteY13" fmla="*/ 392951 h 2137171"/>
              <a:gd name="connsiteX0" fmla="*/ 0 w 7465219"/>
              <a:gd name="connsiteY0" fmla="*/ 1743075 h 1744220"/>
              <a:gd name="connsiteX1" fmla="*/ 564356 w 7465219"/>
              <a:gd name="connsiteY1" fmla="*/ 1671637 h 1744220"/>
              <a:gd name="connsiteX2" fmla="*/ 1378744 w 7465219"/>
              <a:gd name="connsiteY2" fmla="*/ 1278731 h 1744220"/>
              <a:gd name="connsiteX3" fmla="*/ 2014538 w 7465219"/>
              <a:gd name="connsiteY3" fmla="*/ 442913 h 1744220"/>
              <a:gd name="connsiteX4" fmla="*/ 2142203 w 7465219"/>
              <a:gd name="connsiteY4" fmla="*/ 280681 h 1744220"/>
              <a:gd name="connsiteX5" fmla="*/ 4450556 w 7465219"/>
              <a:gd name="connsiteY5" fmla="*/ 985837 h 1744220"/>
              <a:gd name="connsiteX6" fmla="*/ 5064919 w 7465219"/>
              <a:gd name="connsiteY6" fmla="*/ 1228725 h 1744220"/>
              <a:gd name="connsiteX7" fmla="*/ 5572125 w 7465219"/>
              <a:gd name="connsiteY7" fmla="*/ 992981 h 1744220"/>
              <a:gd name="connsiteX8" fmla="*/ 6415088 w 7465219"/>
              <a:gd name="connsiteY8" fmla="*/ 285750 h 1744220"/>
              <a:gd name="connsiteX9" fmla="*/ 6665119 w 7465219"/>
              <a:gd name="connsiteY9" fmla="*/ 185737 h 1744220"/>
              <a:gd name="connsiteX10" fmla="*/ 7143750 w 7465219"/>
              <a:gd name="connsiteY10" fmla="*/ 78581 h 1744220"/>
              <a:gd name="connsiteX11" fmla="*/ 7465219 w 7465219"/>
              <a:gd name="connsiteY11" fmla="*/ 0 h 1744220"/>
              <a:gd name="connsiteX12" fmla="*/ 7465219 w 7465219"/>
              <a:gd name="connsiteY12" fmla="*/ 0 h 1744220"/>
              <a:gd name="connsiteX0" fmla="*/ 0 w 7465219"/>
              <a:gd name="connsiteY0" fmla="*/ 1743075 h 1744220"/>
              <a:gd name="connsiteX1" fmla="*/ 564356 w 7465219"/>
              <a:gd name="connsiteY1" fmla="*/ 1671637 h 1744220"/>
              <a:gd name="connsiteX2" fmla="*/ 1378744 w 7465219"/>
              <a:gd name="connsiteY2" fmla="*/ 1278731 h 1744220"/>
              <a:gd name="connsiteX3" fmla="*/ 2014538 w 7465219"/>
              <a:gd name="connsiteY3" fmla="*/ 442913 h 1744220"/>
              <a:gd name="connsiteX4" fmla="*/ 2142203 w 7465219"/>
              <a:gd name="connsiteY4" fmla="*/ 280681 h 1744220"/>
              <a:gd name="connsiteX5" fmla="*/ 5064919 w 7465219"/>
              <a:gd name="connsiteY5" fmla="*/ 1228725 h 1744220"/>
              <a:gd name="connsiteX6" fmla="*/ 5572125 w 7465219"/>
              <a:gd name="connsiteY6" fmla="*/ 992981 h 1744220"/>
              <a:gd name="connsiteX7" fmla="*/ 6415088 w 7465219"/>
              <a:gd name="connsiteY7" fmla="*/ 285750 h 1744220"/>
              <a:gd name="connsiteX8" fmla="*/ 6665119 w 7465219"/>
              <a:gd name="connsiteY8" fmla="*/ 185737 h 1744220"/>
              <a:gd name="connsiteX9" fmla="*/ 7143750 w 7465219"/>
              <a:gd name="connsiteY9" fmla="*/ 78581 h 1744220"/>
              <a:gd name="connsiteX10" fmla="*/ 7465219 w 7465219"/>
              <a:gd name="connsiteY10" fmla="*/ 0 h 1744220"/>
              <a:gd name="connsiteX11" fmla="*/ 7465219 w 7465219"/>
              <a:gd name="connsiteY11" fmla="*/ 0 h 1744220"/>
              <a:gd name="connsiteX0" fmla="*/ 0 w 7465219"/>
              <a:gd name="connsiteY0" fmla="*/ 1743075 h 1744220"/>
              <a:gd name="connsiteX1" fmla="*/ 564356 w 7465219"/>
              <a:gd name="connsiteY1" fmla="*/ 1671637 h 1744220"/>
              <a:gd name="connsiteX2" fmla="*/ 1378744 w 7465219"/>
              <a:gd name="connsiteY2" fmla="*/ 1278731 h 1744220"/>
              <a:gd name="connsiteX3" fmla="*/ 2014538 w 7465219"/>
              <a:gd name="connsiteY3" fmla="*/ 442913 h 1744220"/>
              <a:gd name="connsiteX4" fmla="*/ 2142203 w 7465219"/>
              <a:gd name="connsiteY4" fmla="*/ 280681 h 1744220"/>
              <a:gd name="connsiteX5" fmla="*/ 5572125 w 7465219"/>
              <a:gd name="connsiteY5" fmla="*/ 992981 h 1744220"/>
              <a:gd name="connsiteX6" fmla="*/ 6415088 w 7465219"/>
              <a:gd name="connsiteY6" fmla="*/ 285750 h 1744220"/>
              <a:gd name="connsiteX7" fmla="*/ 6665119 w 7465219"/>
              <a:gd name="connsiteY7" fmla="*/ 185737 h 1744220"/>
              <a:gd name="connsiteX8" fmla="*/ 7143750 w 7465219"/>
              <a:gd name="connsiteY8" fmla="*/ 78581 h 1744220"/>
              <a:gd name="connsiteX9" fmla="*/ 7465219 w 7465219"/>
              <a:gd name="connsiteY9" fmla="*/ 0 h 1744220"/>
              <a:gd name="connsiteX10" fmla="*/ 7465219 w 7465219"/>
              <a:gd name="connsiteY10" fmla="*/ 0 h 1744220"/>
              <a:gd name="connsiteX0" fmla="*/ 0 w 7465219"/>
              <a:gd name="connsiteY0" fmla="*/ 1743075 h 1744220"/>
              <a:gd name="connsiteX1" fmla="*/ 564356 w 7465219"/>
              <a:gd name="connsiteY1" fmla="*/ 1671637 h 1744220"/>
              <a:gd name="connsiteX2" fmla="*/ 1378744 w 7465219"/>
              <a:gd name="connsiteY2" fmla="*/ 1278731 h 1744220"/>
              <a:gd name="connsiteX3" fmla="*/ 2014538 w 7465219"/>
              <a:gd name="connsiteY3" fmla="*/ 442913 h 1744220"/>
              <a:gd name="connsiteX4" fmla="*/ 2142203 w 7465219"/>
              <a:gd name="connsiteY4" fmla="*/ 280681 h 1744220"/>
              <a:gd name="connsiteX5" fmla="*/ 6415088 w 7465219"/>
              <a:gd name="connsiteY5" fmla="*/ 285750 h 1744220"/>
              <a:gd name="connsiteX6" fmla="*/ 6665119 w 7465219"/>
              <a:gd name="connsiteY6" fmla="*/ 185737 h 1744220"/>
              <a:gd name="connsiteX7" fmla="*/ 7143750 w 7465219"/>
              <a:gd name="connsiteY7" fmla="*/ 78581 h 1744220"/>
              <a:gd name="connsiteX8" fmla="*/ 7465219 w 7465219"/>
              <a:gd name="connsiteY8" fmla="*/ 0 h 1744220"/>
              <a:gd name="connsiteX9" fmla="*/ 7465219 w 7465219"/>
              <a:gd name="connsiteY9" fmla="*/ 0 h 1744220"/>
              <a:gd name="connsiteX0" fmla="*/ 0 w 7465219"/>
              <a:gd name="connsiteY0" fmla="*/ 1743075 h 1744220"/>
              <a:gd name="connsiteX1" fmla="*/ 564356 w 7465219"/>
              <a:gd name="connsiteY1" fmla="*/ 1671637 h 1744220"/>
              <a:gd name="connsiteX2" fmla="*/ 1378744 w 7465219"/>
              <a:gd name="connsiteY2" fmla="*/ 1278731 h 1744220"/>
              <a:gd name="connsiteX3" fmla="*/ 2014538 w 7465219"/>
              <a:gd name="connsiteY3" fmla="*/ 442913 h 1744220"/>
              <a:gd name="connsiteX4" fmla="*/ 2142203 w 7465219"/>
              <a:gd name="connsiteY4" fmla="*/ 280681 h 1744220"/>
              <a:gd name="connsiteX5" fmla="*/ 6665119 w 7465219"/>
              <a:gd name="connsiteY5" fmla="*/ 185737 h 1744220"/>
              <a:gd name="connsiteX6" fmla="*/ 7143750 w 7465219"/>
              <a:gd name="connsiteY6" fmla="*/ 78581 h 1744220"/>
              <a:gd name="connsiteX7" fmla="*/ 7465219 w 7465219"/>
              <a:gd name="connsiteY7" fmla="*/ 0 h 1744220"/>
              <a:gd name="connsiteX8" fmla="*/ 7465219 w 7465219"/>
              <a:gd name="connsiteY8" fmla="*/ 0 h 1744220"/>
              <a:gd name="connsiteX0" fmla="*/ 0 w 7465219"/>
              <a:gd name="connsiteY0" fmla="*/ 1743075 h 1744220"/>
              <a:gd name="connsiteX1" fmla="*/ 564356 w 7465219"/>
              <a:gd name="connsiteY1" fmla="*/ 1671637 h 1744220"/>
              <a:gd name="connsiteX2" fmla="*/ 1378744 w 7465219"/>
              <a:gd name="connsiteY2" fmla="*/ 1278731 h 1744220"/>
              <a:gd name="connsiteX3" fmla="*/ 2014538 w 7465219"/>
              <a:gd name="connsiteY3" fmla="*/ 442913 h 1744220"/>
              <a:gd name="connsiteX4" fmla="*/ 2142203 w 7465219"/>
              <a:gd name="connsiteY4" fmla="*/ 280681 h 1744220"/>
              <a:gd name="connsiteX5" fmla="*/ 7143750 w 7465219"/>
              <a:gd name="connsiteY5" fmla="*/ 78581 h 1744220"/>
              <a:gd name="connsiteX6" fmla="*/ 7465219 w 7465219"/>
              <a:gd name="connsiteY6" fmla="*/ 0 h 1744220"/>
              <a:gd name="connsiteX7" fmla="*/ 7465219 w 7465219"/>
              <a:gd name="connsiteY7" fmla="*/ 0 h 1744220"/>
              <a:gd name="connsiteX0" fmla="*/ 0 w 7465219"/>
              <a:gd name="connsiteY0" fmla="*/ 1743075 h 1744220"/>
              <a:gd name="connsiteX1" fmla="*/ 564356 w 7465219"/>
              <a:gd name="connsiteY1" fmla="*/ 1671637 h 1744220"/>
              <a:gd name="connsiteX2" fmla="*/ 1378744 w 7465219"/>
              <a:gd name="connsiteY2" fmla="*/ 1278731 h 1744220"/>
              <a:gd name="connsiteX3" fmla="*/ 2014538 w 7465219"/>
              <a:gd name="connsiteY3" fmla="*/ 442913 h 1744220"/>
              <a:gd name="connsiteX4" fmla="*/ 2142203 w 7465219"/>
              <a:gd name="connsiteY4" fmla="*/ 280681 h 1744220"/>
              <a:gd name="connsiteX5" fmla="*/ 7465219 w 7465219"/>
              <a:gd name="connsiteY5" fmla="*/ 0 h 1744220"/>
              <a:gd name="connsiteX6" fmla="*/ 7465219 w 7465219"/>
              <a:gd name="connsiteY6" fmla="*/ 0 h 1744220"/>
              <a:gd name="connsiteX0" fmla="*/ 0 w 7465219"/>
              <a:gd name="connsiteY0" fmla="*/ 1743075 h 1744220"/>
              <a:gd name="connsiteX1" fmla="*/ 564356 w 7465219"/>
              <a:gd name="connsiteY1" fmla="*/ 1671637 h 1744220"/>
              <a:gd name="connsiteX2" fmla="*/ 1378744 w 7465219"/>
              <a:gd name="connsiteY2" fmla="*/ 1278731 h 1744220"/>
              <a:gd name="connsiteX3" fmla="*/ 2014538 w 7465219"/>
              <a:gd name="connsiteY3" fmla="*/ 442913 h 1744220"/>
              <a:gd name="connsiteX4" fmla="*/ 2142203 w 7465219"/>
              <a:gd name="connsiteY4" fmla="*/ 280681 h 1744220"/>
              <a:gd name="connsiteX5" fmla="*/ 7465219 w 7465219"/>
              <a:gd name="connsiteY5" fmla="*/ 0 h 1744220"/>
              <a:gd name="connsiteX0" fmla="*/ 0 w 2142203"/>
              <a:gd name="connsiteY0" fmla="*/ 1462394 h 1463539"/>
              <a:gd name="connsiteX1" fmla="*/ 564356 w 2142203"/>
              <a:gd name="connsiteY1" fmla="*/ 1390956 h 1463539"/>
              <a:gd name="connsiteX2" fmla="*/ 1378744 w 2142203"/>
              <a:gd name="connsiteY2" fmla="*/ 998050 h 1463539"/>
              <a:gd name="connsiteX3" fmla="*/ 2014538 w 2142203"/>
              <a:gd name="connsiteY3" fmla="*/ 162232 h 1463539"/>
              <a:gd name="connsiteX4" fmla="*/ 2142203 w 2142203"/>
              <a:gd name="connsiteY4" fmla="*/ 0 h 1463539"/>
              <a:gd name="connsiteX0" fmla="*/ 0 w 2142203"/>
              <a:gd name="connsiteY0" fmla="*/ 1462394 h 1463539"/>
              <a:gd name="connsiteX1" fmla="*/ 564356 w 2142203"/>
              <a:gd name="connsiteY1" fmla="*/ 1390956 h 1463539"/>
              <a:gd name="connsiteX2" fmla="*/ 1378744 w 2142203"/>
              <a:gd name="connsiteY2" fmla="*/ 998050 h 1463539"/>
              <a:gd name="connsiteX3" fmla="*/ 2014538 w 2142203"/>
              <a:gd name="connsiteY3" fmla="*/ 162232 h 1463539"/>
              <a:gd name="connsiteX4" fmla="*/ 2142203 w 2142203"/>
              <a:gd name="connsiteY4" fmla="*/ 0 h 1463539"/>
              <a:gd name="connsiteX0" fmla="*/ 0 w 2137440"/>
              <a:gd name="connsiteY0" fmla="*/ 1471919 h 1473064"/>
              <a:gd name="connsiteX1" fmla="*/ 564356 w 2137440"/>
              <a:gd name="connsiteY1" fmla="*/ 1400481 h 1473064"/>
              <a:gd name="connsiteX2" fmla="*/ 1378744 w 2137440"/>
              <a:gd name="connsiteY2" fmla="*/ 1007575 h 1473064"/>
              <a:gd name="connsiteX3" fmla="*/ 2014538 w 2137440"/>
              <a:gd name="connsiteY3" fmla="*/ 171757 h 1473064"/>
              <a:gd name="connsiteX4" fmla="*/ 2137440 w 2137440"/>
              <a:gd name="connsiteY4" fmla="*/ 0 h 1473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7440" h="1473064">
                <a:moveTo>
                  <a:pt x="0" y="1471919"/>
                </a:moveTo>
                <a:cubicBezTo>
                  <a:pt x="167282" y="1474895"/>
                  <a:pt x="334565" y="1477872"/>
                  <a:pt x="564356" y="1400481"/>
                </a:cubicBezTo>
                <a:cubicBezTo>
                  <a:pt x="794147" y="1323090"/>
                  <a:pt x="1137047" y="1212362"/>
                  <a:pt x="1378744" y="1007575"/>
                </a:cubicBezTo>
                <a:cubicBezTo>
                  <a:pt x="1620441" y="802788"/>
                  <a:pt x="1888089" y="339686"/>
                  <a:pt x="2014538" y="171757"/>
                </a:cubicBezTo>
                <a:cubicBezTo>
                  <a:pt x="2140987" y="3828"/>
                  <a:pt x="1796806" y="472026"/>
                  <a:pt x="2137440" y="0"/>
                </a:cubicBezTo>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1746"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3" name="Straight Connector 72"/>
          <p:cNvCxnSpPr/>
          <p:nvPr/>
        </p:nvCxnSpPr>
        <p:spPr>
          <a:xfrm flipH="1">
            <a:off x="1407617" y="1971619"/>
            <a:ext cx="10454814" cy="0"/>
          </a:xfrm>
          <a:prstGeom prst="line">
            <a:avLst/>
          </a:prstGeom>
          <a:ln>
            <a:headEnd type="none" w="lg" len="lg"/>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32713" y="3002529"/>
            <a:ext cx="518091" cy="322524"/>
          </a:xfrm>
          <a:prstGeom prst="rect">
            <a:avLst/>
          </a:prstGeom>
          <a:noFill/>
        </p:spPr>
        <p:txBody>
          <a:bodyPr wrap="non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srgbClr val="0078D7"/>
                </a:solidFill>
                <a:effectLst/>
                <a:uLnTx/>
                <a:uFillTx/>
                <a:latin typeface="Calibri" panose="020F0502020204030204"/>
                <a:ea typeface="+mn-ea"/>
                <a:cs typeface="+mn-cs"/>
              </a:rPr>
              <a:t>70%</a:t>
            </a:r>
          </a:p>
        </p:txBody>
      </p:sp>
      <p:sp>
        <p:nvSpPr>
          <p:cNvPr id="75" name="TextBox 74"/>
          <p:cNvSpPr txBox="1"/>
          <p:nvPr/>
        </p:nvSpPr>
        <p:spPr>
          <a:xfrm>
            <a:off x="856828" y="2635644"/>
            <a:ext cx="518091" cy="322524"/>
          </a:xfrm>
          <a:prstGeom prst="rect">
            <a:avLst/>
          </a:prstGeom>
          <a:noFill/>
        </p:spPr>
        <p:txBody>
          <a:bodyPr wrap="non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srgbClr val="0078D7"/>
                </a:solidFill>
                <a:effectLst/>
                <a:uLnTx/>
                <a:uFillTx/>
                <a:latin typeface="Calibri" panose="020F0502020204030204"/>
                <a:ea typeface="+mn-ea"/>
                <a:cs typeface="+mn-cs"/>
              </a:rPr>
              <a:t>80%</a:t>
            </a:r>
          </a:p>
        </p:txBody>
      </p:sp>
      <p:sp>
        <p:nvSpPr>
          <p:cNvPr id="76" name="TextBox 75"/>
          <p:cNvSpPr txBox="1"/>
          <p:nvPr/>
        </p:nvSpPr>
        <p:spPr>
          <a:xfrm>
            <a:off x="832713" y="2250144"/>
            <a:ext cx="518091" cy="322524"/>
          </a:xfrm>
          <a:prstGeom prst="rect">
            <a:avLst/>
          </a:prstGeom>
          <a:noFill/>
        </p:spPr>
        <p:txBody>
          <a:bodyPr wrap="non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srgbClr val="0078D7"/>
                </a:solidFill>
                <a:effectLst/>
                <a:uLnTx/>
                <a:uFillTx/>
                <a:latin typeface="Calibri" panose="020F0502020204030204"/>
                <a:ea typeface="+mn-ea"/>
                <a:cs typeface="+mn-cs"/>
              </a:rPr>
              <a:t>90%</a:t>
            </a:r>
          </a:p>
        </p:txBody>
      </p:sp>
      <p:sp>
        <p:nvSpPr>
          <p:cNvPr id="77" name="TextBox 76"/>
          <p:cNvSpPr txBox="1"/>
          <p:nvPr/>
        </p:nvSpPr>
        <p:spPr>
          <a:xfrm>
            <a:off x="807780" y="1794038"/>
            <a:ext cx="615874" cy="322524"/>
          </a:xfrm>
          <a:prstGeom prst="rect">
            <a:avLst/>
          </a:prstGeom>
          <a:noFill/>
        </p:spPr>
        <p:txBody>
          <a:bodyPr wrap="non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srgbClr val="0078D7"/>
                </a:solidFill>
                <a:effectLst/>
                <a:uLnTx/>
                <a:uFillTx/>
                <a:latin typeface="Calibri" panose="020F0502020204030204"/>
                <a:ea typeface="+mn-ea"/>
                <a:cs typeface="+mn-cs"/>
              </a:rPr>
              <a:t>100%</a:t>
            </a:r>
          </a:p>
        </p:txBody>
      </p:sp>
      <p:cxnSp>
        <p:nvCxnSpPr>
          <p:cNvPr id="81" name="Straight Connector 80"/>
          <p:cNvCxnSpPr/>
          <p:nvPr/>
        </p:nvCxnSpPr>
        <p:spPr>
          <a:xfrm flipH="1">
            <a:off x="1407617" y="2421700"/>
            <a:ext cx="10454814" cy="0"/>
          </a:xfrm>
          <a:prstGeom prst="line">
            <a:avLst/>
          </a:prstGeom>
          <a:ln>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1407617" y="2813523"/>
            <a:ext cx="10454814" cy="0"/>
          </a:xfrm>
          <a:prstGeom prst="line">
            <a:avLst/>
          </a:prstGeom>
          <a:ln>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1429787" y="3166487"/>
            <a:ext cx="10454814" cy="0"/>
          </a:xfrm>
          <a:prstGeom prst="line">
            <a:avLst/>
          </a:prstGeom>
          <a:ln>
            <a:headEnd type="none" w="lg" len="lg"/>
            <a:tailEnd type="none"/>
          </a:ln>
        </p:spPr>
        <p:style>
          <a:lnRef idx="1">
            <a:schemeClr val="accent1"/>
          </a:lnRef>
          <a:fillRef idx="0">
            <a:schemeClr val="accent1"/>
          </a:fillRef>
          <a:effectRef idx="0">
            <a:schemeClr val="accent1"/>
          </a:effectRef>
          <a:fontRef idx="minor">
            <a:schemeClr val="tx1"/>
          </a:fontRef>
        </p:style>
      </p:cxnSp>
      <p:sp>
        <p:nvSpPr>
          <p:cNvPr id="19" name="Arrow: Down 18"/>
          <p:cNvSpPr/>
          <p:nvPr/>
        </p:nvSpPr>
        <p:spPr>
          <a:xfrm rot="7333421">
            <a:off x="4036737" y="4066079"/>
            <a:ext cx="408013" cy="6415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1746"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Calibri" panose="020F0502020204030204"/>
              <a:ea typeface="+mn-ea"/>
              <a:cs typeface="+mn-cs"/>
            </a:endParaRPr>
          </a:p>
        </p:txBody>
      </p:sp>
      <p:sp>
        <p:nvSpPr>
          <p:cNvPr id="85" name="TextBox 84"/>
          <p:cNvSpPr txBox="1"/>
          <p:nvPr/>
        </p:nvSpPr>
        <p:spPr>
          <a:xfrm>
            <a:off x="5096454" y="3434096"/>
            <a:ext cx="1674379" cy="782907"/>
          </a:xfrm>
          <a:prstGeom prst="rect">
            <a:avLst/>
          </a:prstGeom>
          <a:noFill/>
          <a:ln>
            <a:solidFill>
              <a:schemeClr val="tx1">
                <a:lumMod val="50000"/>
                <a:lumOff val="50000"/>
              </a:schemeClr>
            </a:solidFill>
          </a:ln>
        </p:spPr>
        <p:txBody>
          <a:bodyPr wrap="squar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srgbClr val="0078D7"/>
                </a:solidFill>
                <a:effectLst/>
                <a:uLnTx/>
                <a:uFillTx/>
                <a:latin typeface="Calibri" panose="020F0502020204030204"/>
                <a:ea typeface="+mn-ea"/>
                <a:cs typeface="+mn-cs"/>
              </a:rPr>
              <a:t>Container overflow kicks in, less steep slope</a:t>
            </a:r>
          </a:p>
        </p:txBody>
      </p:sp>
      <p:sp>
        <p:nvSpPr>
          <p:cNvPr id="86" name="Arrow: Down 85"/>
          <p:cNvSpPr/>
          <p:nvPr/>
        </p:nvSpPr>
        <p:spPr>
          <a:xfrm rot="8527862">
            <a:off x="4853920" y="3144671"/>
            <a:ext cx="149002" cy="6415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1746"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Calibri" panose="020F0502020204030204"/>
              <a:ea typeface="+mn-ea"/>
              <a:cs typeface="+mn-cs"/>
            </a:endParaRPr>
          </a:p>
        </p:txBody>
      </p:sp>
      <p:sp>
        <p:nvSpPr>
          <p:cNvPr id="87" name="TextBox 86"/>
          <p:cNvSpPr txBox="1"/>
          <p:nvPr/>
        </p:nvSpPr>
        <p:spPr>
          <a:xfrm>
            <a:off x="4491432" y="1123432"/>
            <a:ext cx="1826204" cy="552715"/>
          </a:xfrm>
          <a:prstGeom prst="rect">
            <a:avLst/>
          </a:prstGeom>
          <a:noFill/>
          <a:ln>
            <a:solidFill>
              <a:schemeClr val="tx1">
                <a:lumMod val="50000"/>
                <a:lumOff val="50000"/>
              </a:schemeClr>
            </a:solidFill>
          </a:ln>
        </p:spPr>
        <p:txBody>
          <a:bodyPr wrap="squar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srgbClr val="0078D7"/>
                </a:solidFill>
                <a:effectLst/>
                <a:uLnTx/>
                <a:uFillTx/>
                <a:latin typeface="Calibri" panose="020F0502020204030204"/>
                <a:ea typeface="+mn-ea"/>
                <a:cs typeface="+mn-cs"/>
              </a:rPr>
              <a:t>Volume rebalance admin alert + action</a:t>
            </a:r>
          </a:p>
        </p:txBody>
      </p:sp>
      <p:sp>
        <p:nvSpPr>
          <p:cNvPr id="88" name="Arrow: Down 87"/>
          <p:cNvSpPr/>
          <p:nvPr/>
        </p:nvSpPr>
        <p:spPr>
          <a:xfrm rot="18993142">
            <a:off x="5864639" y="1641577"/>
            <a:ext cx="175145" cy="877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1746"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TextBox 90"/>
          <p:cNvSpPr txBox="1"/>
          <p:nvPr/>
        </p:nvSpPr>
        <p:spPr>
          <a:xfrm>
            <a:off x="10203690" y="3684138"/>
            <a:ext cx="1826204" cy="552715"/>
          </a:xfrm>
          <a:prstGeom prst="rect">
            <a:avLst/>
          </a:prstGeom>
          <a:noFill/>
          <a:ln>
            <a:solidFill>
              <a:schemeClr val="tx1">
                <a:lumMod val="50000"/>
                <a:lumOff val="50000"/>
              </a:schemeClr>
            </a:solidFill>
          </a:ln>
        </p:spPr>
        <p:txBody>
          <a:bodyPr wrap="squar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srgbClr val="0078D7"/>
                </a:solidFill>
                <a:effectLst/>
                <a:uLnTx/>
                <a:uFillTx/>
                <a:latin typeface="Calibri" panose="020F0502020204030204"/>
                <a:ea typeface="+mn-ea"/>
                <a:cs typeface="+mn-cs"/>
              </a:rPr>
              <a:t>New consumption cycle commences…</a:t>
            </a:r>
          </a:p>
        </p:txBody>
      </p:sp>
      <p:sp>
        <p:nvSpPr>
          <p:cNvPr id="92" name="Arrow: Down 91"/>
          <p:cNvSpPr/>
          <p:nvPr/>
        </p:nvSpPr>
        <p:spPr>
          <a:xfrm rot="7556828">
            <a:off x="9888328" y="3658846"/>
            <a:ext cx="281458" cy="5004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1746"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905876" y="4977617"/>
            <a:ext cx="518091" cy="322524"/>
          </a:xfrm>
          <a:prstGeom prst="rect">
            <a:avLst/>
          </a:prstGeom>
          <a:noFill/>
        </p:spPr>
        <p:txBody>
          <a:bodyPr wrap="non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srgbClr val="0078D7"/>
                </a:solidFill>
                <a:effectLst/>
                <a:uLnTx/>
                <a:uFillTx/>
                <a:latin typeface="Calibri" panose="020F0502020204030204"/>
                <a:ea typeface="+mn-ea"/>
                <a:cs typeface="+mn-cs"/>
              </a:rPr>
              <a:t>25%</a:t>
            </a:r>
          </a:p>
        </p:txBody>
      </p:sp>
      <p:cxnSp>
        <p:nvCxnSpPr>
          <p:cNvPr id="94" name="Straight Connector 93"/>
          <p:cNvCxnSpPr/>
          <p:nvPr/>
        </p:nvCxnSpPr>
        <p:spPr>
          <a:xfrm flipH="1">
            <a:off x="1441474" y="5193936"/>
            <a:ext cx="10454814" cy="0"/>
          </a:xfrm>
          <a:prstGeom prst="line">
            <a:avLst/>
          </a:prstGeom>
          <a:ln>
            <a:headEnd type="none" w="lg" len="lg"/>
            <a:tailEnd type="non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7805465" y="4643280"/>
            <a:ext cx="1826204" cy="1013098"/>
          </a:xfrm>
          <a:prstGeom prst="rect">
            <a:avLst/>
          </a:prstGeom>
          <a:solidFill>
            <a:srgbClr val="002060"/>
          </a:solidFill>
          <a:ln>
            <a:solidFill>
              <a:schemeClr val="tx1">
                <a:lumMod val="50000"/>
                <a:lumOff val="50000"/>
              </a:schemeClr>
            </a:solidFill>
          </a:ln>
        </p:spPr>
        <p:txBody>
          <a:bodyPr wrap="square" rtlCol="0">
            <a:spAutoFit/>
          </a:bodyPr>
          <a:lstStyle/>
          <a:p>
            <a:pPr marL="0" marR="0" lvl="0" indent="0" algn="l" defTabSz="621746" rtl="0" eaLnBrk="1" fontAlgn="auto" latinLnBrk="0" hangingPunct="1">
              <a:lnSpc>
                <a:spcPct val="100000"/>
              </a:lnSpc>
              <a:spcBef>
                <a:spcPts val="0"/>
              </a:spcBef>
              <a:spcAft>
                <a:spcPts val="0"/>
              </a:spcAft>
              <a:buClrTx/>
              <a:buSzTx/>
              <a:buFontTx/>
              <a:buNone/>
              <a:tabLst/>
              <a:defRPr/>
            </a:pPr>
            <a:r>
              <a:rPr kumimoji="0" lang="en-US" sz="1496" b="0" i="0" u="none" strike="noStrike" kern="1200" cap="none" spc="0" normalizeH="0" baseline="0" noProof="0">
                <a:ln>
                  <a:noFill/>
                </a:ln>
                <a:solidFill>
                  <a:prstClr val="white"/>
                </a:solidFill>
                <a:effectLst/>
                <a:uLnTx/>
                <a:uFillTx/>
                <a:latin typeface="Calibri" panose="020F0502020204030204"/>
                <a:ea typeface="+mn-ea"/>
                <a:cs typeface="+mn-cs"/>
              </a:rPr>
              <a:t>Container migration finishes, more available capacity on this volume!</a:t>
            </a:r>
          </a:p>
        </p:txBody>
      </p:sp>
      <p:sp>
        <p:nvSpPr>
          <p:cNvPr id="90" name="Arrow: Down 89"/>
          <p:cNvSpPr/>
          <p:nvPr/>
        </p:nvSpPr>
        <p:spPr>
          <a:xfrm rot="10800000">
            <a:off x="7505357" y="4364182"/>
            <a:ext cx="408013" cy="6415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1746"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Freeform: Shape 94"/>
          <p:cNvSpPr/>
          <p:nvPr/>
        </p:nvSpPr>
        <p:spPr>
          <a:xfrm>
            <a:off x="4620891" y="2072868"/>
            <a:ext cx="2757698" cy="1113107"/>
          </a:xfrm>
          <a:custGeom>
            <a:avLst/>
            <a:gdLst>
              <a:gd name="connsiteX0" fmla="*/ 0 w 7465219"/>
              <a:gd name="connsiteY0" fmla="*/ 2258867 h 2260012"/>
              <a:gd name="connsiteX1" fmla="*/ 564356 w 7465219"/>
              <a:gd name="connsiteY1" fmla="*/ 2187429 h 2260012"/>
              <a:gd name="connsiteX2" fmla="*/ 1378744 w 7465219"/>
              <a:gd name="connsiteY2" fmla="*/ 1794523 h 2260012"/>
              <a:gd name="connsiteX3" fmla="*/ 2071688 w 7465219"/>
              <a:gd name="connsiteY3" fmla="*/ 1115867 h 2260012"/>
              <a:gd name="connsiteX4" fmla="*/ 2150269 w 7465219"/>
              <a:gd name="connsiteY4" fmla="*/ 1015854 h 2260012"/>
              <a:gd name="connsiteX5" fmla="*/ 2393156 w 7465219"/>
              <a:gd name="connsiteY5" fmla="*/ 701529 h 2260012"/>
              <a:gd name="connsiteX6" fmla="*/ 3086100 w 7465219"/>
              <a:gd name="connsiteY6" fmla="*/ 172892 h 2260012"/>
              <a:gd name="connsiteX7" fmla="*/ 3714750 w 7465219"/>
              <a:gd name="connsiteY7" fmla="*/ 51448 h 2260012"/>
              <a:gd name="connsiteX8" fmla="*/ 4300538 w 7465219"/>
              <a:gd name="connsiteY8" fmla="*/ 137173 h 2260012"/>
              <a:gd name="connsiteX9" fmla="*/ 4450556 w 7465219"/>
              <a:gd name="connsiteY9" fmla="*/ 1501629 h 2260012"/>
              <a:gd name="connsiteX10" fmla="*/ 5064919 w 7465219"/>
              <a:gd name="connsiteY10" fmla="*/ 1744517 h 2260012"/>
              <a:gd name="connsiteX11" fmla="*/ 5572125 w 7465219"/>
              <a:gd name="connsiteY11" fmla="*/ 1508773 h 2260012"/>
              <a:gd name="connsiteX12" fmla="*/ 6243638 w 7465219"/>
              <a:gd name="connsiteY12" fmla="*/ 1022998 h 2260012"/>
              <a:gd name="connsiteX13" fmla="*/ 6629400 w 7465219"/>
              <a:gd name="connsiteY13" fmla="*/ 644379 h 2260012"/>
              <a:gd name="connsiteX14" fmla="*/ 7143750 w 7465219"/>
              <a:gd name="connsiteY14" fmla="*/ 594373 h 2260012"/>
              <a:gd name="connsiteX15" fmla="*/ 7465219 w 7465219"/>
              <a:gd name="connsiteY15" fmla="*/ 515792 h 2260012"/>
              <a:gd name="connsiteX16" fmla="*/ 7465219 w 7465219"/>
              <a:gd name="connsiteY16"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71688 w 7465219"/>
              <a:gd name="connsiteY3" fmla="*/ 1115867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14538 w 7465219"/>
              <a:gd name="connsiteY3" fmla="*/ 958705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14538 w 7465219"/>
              <a:gd name="connsiteY3" fmla="*/ 958705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62024 h 2263169"/>
              <a:gd name="connsiteX1" fmla="*/ 564356 w 7465219"/>
              <a:gd name="connsiteY1" fmla="*/ 2190586 h 2263169"/>
              <a:gd name="connsiteX2" fmla="*/ 1378744 w 7465219"/>
              <a:gd name="connsiteY2" fmla="*/ 1797680 h 2263169"/>
              <a:gd name="connsiteX3" fmla="*/ 2014538 w 7465219"/>
              <a:gd name="connsiteY3" fmla="*/ 961862 h 2263169"/>
              <a:gd name="connsiteX4" fmla="*/ 2393156 w 7465219"/>
              <a:gd name="connsiteY4" fmla="*/ 704686 h 2263169"/>
              <a:gd name="connsiteX5" fmla="*/ 3136107 w 7465219"/>
              <a:gd name="connsiteY5" fmla="*/ 233199 h 2263169"/>
              <a:gd name="connsiteX6" fmla="*/ 3714750 w 7465219"/>
              <a:gd name="connsiteY6" fmla="*/ 54605 h 2263169"/>
              <a:gd name="connsiteX7" fmla="*/ 4300538 w 7465219"/>
              <a:gd name="connsiteY7" fmla="*/ 140330 h 2263169"/>
              <a:gd name="connsiteX8" fmla="*/ 4450556 w 7465219"/>
              <a:gd name="connsiteY8" fmla="*/ 1504786 h 2263169"/>
              <a:gd name="connsiteX9" fmla="*/ 5064919 w 7465219"/>
              <a:gd name="connsiteY9" fmla="*/ 1747674 h 2263169"/>
              <a:gd name="connsiteX10" fmla="*/ 5572125 w 7465219"/>
              <a:gd name="connsiteY10" fmla="*/ 1511930 h 2263169"/>
              <a:gd name="connsiteX11" fmla="*/ 6243638 w 7465219"/>
              <a:gd name="connsiteY11" fmla="*/ 1026155 h 2263169"/>
              <a:gd name="connsiteX12" fmla="*/ 6629400 w 7465219"/>
              <a:gd name="connsiteY12" fmla="*/ 647536 h 2263169"/>
              <a:gd name="connsiteX13" fmla="*/ 7143750 w 7465219"/>
              <a:gd name="connsiteY13" fmla="*/ 597530 h 2263169"/>
              <a:gd name="connsiteX14" fmla="*/ 7465219 w 7465219"/>
              <a:gd name="connsiteY14" fmla="*/ 518949 h 2263169"/>
              <a:gd name="connsiteX15" fmla="*/ 7465219 w 7465219"/>
              <a:gd name="connsiteY15" fmla="*/ 518949 h 2263169"/>
              <a:gd name="connsiteX0" fmla="*/ 0 w 7465219"/>
              <a:gd name="connsiteY0" fmla="*/ 2262024 h 2263169"/>
              <a:gd name="connsiteX1" fmla="*/ 564356 w 7465219"/>
              <a:gd name="connsiteY1" fmla="*/ 2190586 h 2263169"/>
              <a:gd name="connsiteX2" fmla="*/ 1378744 w 7465219"/>
              <a:gd name="connsiteY2" fmla="*/ 1797680 h 2263169"/>
              <a:gd name="connsiteX3" fmla="*/ 2014538 w 7465219"/>
              <a:gd name="connsiteY3" fmla="*/ 961862 h 2263169"/>
              <a:gd name="connsiteX4" fmla="*/ 2393156 w 7465219"/>
              <a:gd name="connsiteY4" fmla="*/ 704686 h 2263169"/>
              <a:gd name="connsiteX5" fmla="*/ 3136107 w 7465219"/>
              <a:gd name="connsiteY5" fmla="*/ 233199 h 2263169"/>
              <a:gd name="connsiteX6" fmla="*/ 3714750 w 7465219"/>
              <a:gd name="connsiteY6" fmla="*/ 54605 h 2263169"/>
              <a:gd name="connsiteX7" fmla="*/ 4300538 w 7465219"/>
              <a:gd name="connsiteY7" fmla="*/ 140330 h 2263169"/>
              <a:gd name="connsiteX8" fmla="*/ 4450556 w 7465219"/>
              <a:gd name="connsiteY8" fmla="*/ 1504786 h 2263169"/>
              <a:gd name="connsiteX9" fmla="*/ 5064919 w 7465219"/>
              <a:gd name="connsiteY9" fmla="*/ 1747674 h 2263169"/>
              <a:gd name="connsiteX10" fmla="*/ 5572125 w 7465219"/>
              <a:gd name="connsiteY10" fmla="*/ 1511930 h 2263169"/>
              <a:gd name="connsiteX11" fmla="*/ 6243638 w 7465219"/>
              <a:gd name="connsiteY11" fmla="*/ 1026155 h 2263169"/>
              <a:gd name="connsiteX12" fmla="*/ 6629400 w 7465219"/>
              <a:gd name="connsiteY12" fmla="*/ 647536 h 2263169"/>
              <a:gd name="connsiteX13" fmla="*/ 7143750 w 7465219"/>
              <a:gd name="connsiteY13" fmla="*/ 597530 h 2263169"/>
              <a:gd name="connsiteX14" fmla="*/ 7465219 w 7465219"/>
              <a:gd name="connsiteY14" fmla="*/ 518949 h 2263169"/>
              <a:gd name="connsiteX15" fmla="*/ 7465219 w 7465219"/>
              <a:gd name="connsiteY15" fmla="*/ 518949 h 2263169"/>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243638 w 7465219"/>
              <a:gd name="connsiteY11" fmla="*/ 1030206 h 2267220"/>
              <a:gd name="connsiteX12" fmla="*/ 6629400 w 7465219"/>
              <a:gd name="connsiteY12" fmla="*/ 65158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29400 w 7465219"/>
              <a:gd name="connsiteY12" fmla="*/ 65158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137287 w 7465219"/>
              <a:gd name="connsiteY4" fmla="*/ 813513 h 2267220"/>
              <a:gd name="connsiteX5" fmla="*/ 2393156 w 7465219"/>
              <a:gd name="connsiteY5" fmla="*/ 708737 h 2267220"/>
              <a:gd name="connsiteX6" fmla="*/ 3157539 w 7465219"/>
              <a:gd name="connsiteY6" fmla="*/ 308688 h 2267220"/>
              <a:gd name="connsiteX7" fmla="*/ 3714750 w 7465219"/>
              <a:gd name="connsiteY7" fmla="*/ 58656 h 2267220"/>
              <a:gd name="connsiteX8" fmla="*/ 4300538 w 7465219"/>
              <a:gd name="connsiteY8" fmla="*/ 144381 h 2267220"/>
              <a:gd name="connsiteX9" fmla="*/ 4450556 w 7465219"/>
              <a:gd name="connsiteY9" fmla="*/ 1508837 h 2267220"/>
              <a:gd name="connsiteX10" fmla="*/ 5064919 w 7465219"/>
              <a:gd name="connsiteY10" fmla="*/ 1751725 h 2267220"/>
              <a:gd name="connsiteX11" fmla="*/ 5572125 w 7465219"/>
              <a:gd name="connsiteY11" fmla="*/ 1515981 h 2267220"/>
              <a:gd name="connsiteX12" fmla="*/ 6415088 w 7465219"/>
              <a:gd name="connsiteY12" fmla="*/ 808750 h 2267220"/>
              <a:gd name="connsiteX13" fmla="*/ 6665119 w 7465219"/>
              <a:gd name="connsiteY13" fmla="*/ 708737 h 2267220"/>
              <a:gd name="connsiteX14" fmla="*/ 7143750 w 7465219"/>
              <a:gd name="connsiteY14" fmla="*/ 601581 h 2267220"/>
              <a:gd name="connsiteX15" fmla="*/ 7465219 w 7465219"/>
              <a:gd name="connsiteY15" fmla="*/ 523000 h 2267220"/>
              <a:gd name="connsiteX16" fmla="*/ 7465219 w 7465219"/>
              <a:gd name="connsiteY16"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415278 w 7465219"/>
              <a:gd name="connsiteY4" fmla="*/ 730860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415278 w 7465219"/>
              <a:gd name="connsiteY4" fmla="*/ 730860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415278 w 7465219"/>
              <a:gd name="connsiteY4" fmla="*/ 730860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5 w 7465219"/>
              <a:gd name="connsiteY4" fmla="*/ 671866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5 w 7465219"/>
              <a:gd name="connsiteY4" fmla="*/ 671866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325387"/>
              <a:gd name="connsiteX1" fmla="*/ 564356 w 7465219"/>
              <a:gd name="connsiteY1" fmla="*/ 2194637 h 2325387"/>
              <a:gd name="connsiteX2" fmla="*/ 2137287 w 7465219"/>
              <a:gd name="connsiteY2" fmla="*/ 813513 h 2325387"/>
              <a:gd name="connsiteX3" fmla="*/ 2393155 w 7465219"/>
              <a:gd name="connsiteY3" fmla="*/ 671866 h 2325387"/>
              <a:gd name="connsiteX4" fmla="*/ 3157539 w 7465219"/>
              <a:gd name="connsiteY4" fmla="*/ 308688 h 2325387"/>
              <a:gd name="connsiteX5" fmla="*/ 3714750 w 7465219"/>
              <a:gd name="connsiteY5" fmla="*/ 58656 h 2325387"/>
              <a:gd name="connsiteX6" fmla="*/ 4300538 w 7465219"/>
              <a:gd name="connsiteY6" fmla="*/ 144381 h 2325387"/>
              <a:gd name="connsiteX7" fmla="*/ 4450556 w 7465219"/>
              <a:gd name="connsiteY7" fmla="*/ 1508837 h 2325387"/>
              <a:gd name="connsiteX8" fmla="*/ 5064919 w 7465219"/>
              <a:gd name="connsiteY8" fmla="*/ 1751725 h 2325387"/>
              <a:gd name="connsiteX9" fmla="*/ 5572125 w 7465219"/>
              <a:gd name="connsiteY9" fmla="*/ 1515981 h 2325387"/>
              <a:gd name="connsiteX10" fmla="*/ 6415088 w 7465219"/>
              <a:gd name="connsiteY10" fmla="*/ 808750 h 2325387"/>
              <a:gd name="connsiteX11" fmla="*/ 6665119 w 7465219"/>
              <a:gd name="connsiteY11" fmla="*/ 708737 h 2325387"/>
              <a:gd name="connsiteX12" fmla="*/ 7143750 w 7465219"/>
              <a:gd name="connsiteY12" fmla="*/ 601581 h 2325387"/>
              <a:gd name="connsiteX13" fmla="*/ 7465219 w 7465219"/>
              <a:gd name="connsiteY13" fmla="*/ 523000 h 2325387"/>
              <a:gd name="connsiteX14" fmla="*/ 7465219 w 7465219"/>
              <a:gd name="connsiteY14" fmla="*/ 523000 h 2325387"/>
              <a:gd name="connsiteX0" fmla="*/ 0 w 7465219"/>
              <a:gd name="connsiteY0" fmla="*/ 2266075 h 2266075"/>
              <a:gd name="connsiteX1" fmla="*/ 2137287 w 7465219"/>
              <a:gd name="connsiteY1" fmla="*/ 813513 h 2266075"/>
              <a:gd name="connsiteX2" fmla="*/ 2393155 w 7465219"/>
              <a:gd name="connsiteY2" fmla="*/ 671866 h 2266075"/>
              <a:gd name="connsiteX3" fmla="*/ 3157539 w 7465219"/>
              <a:gd name="connsiteY3" fmla="*/ 308688 h 2266075"/>
              <a:gd name="connsiteX4" fmla="*/ 3714750 w 7465219"/>
              <a:gd name="connsiteY4" fmla="*/ 58656 h 2266075"/>
              <a:gd name="connsiteX5" fmla="*/ 4300538 w 7465219"/>
              <a:gd name="connsiteY5" fmla="*/ 144381 h 2266075"/>
              <a:gd name="connsiteX6" fmla="*/ 4450556 w 7465219"/>
              <a:gd name="connsiteY6" fmla="*/ 1508837 h 2266075"/>
              <a:gd name="connsiteX7" fmla="*/ 5064919 w 7465219"/>
              <a:gd name="connsiteY7" fmla="*/ 1751725 h 2266075"/>
              <a:gd name="connsiteX8" fmla="*/ 5572125 w 7465219"/>
              <a:gd name="connsiteY8" fmla="*/ 1515981 h 2266075"/>
              <a:gd name="connsiteX9" fmla="*/ 6415088 w 7465219"/>
              <a:gd name="connsiteY9" fmla="*/ 808750 h 2266075"/>
              <a:gd name="connsiteX10" fmla="*/ 6665119 w 7465219"/>
              <a:gd name="connsiteY10" fmla="*/ 708737 h 2266075"/>
              <a:gd name="connsiteX11" fmla="*/ 7143750 w 7465219"/>
              <a:gd name="connsiteY11" fmla="*/ 601581 h 2266075"/>
              <a:gd name="connsiteX12" fmla="*/ 7465219 w 7465219"/>
              <a:gd name="connsiteY12" fmla="*/ 523000 h 2266075"/>
              <a:gd name="connsiteX13" fmla="*/ 7465219 w 7465219"/>
              <a:gd name="connsiteY13" fmla="*/ 523000 h 2266075"/>
              <a:gd name="connsiteX0" fmla="*/ 0 w 5327932"/>
              <a:gd name="connsiteY0" fmla="*/ 813513 h 1751954"/>
              <a:gd name="connsiteX1" fmla="*/ 255868 w 5327932"/>
              <a:gd name="connsiteY1" fmla="*/ 671866 h 1751954"/>
              <a:gd name="connsiteX2" fmla="*/ 1020252 w 5327932"/>
              <a:gd name="connsiteY2" fmla="*/ 308688 h 1751954"/>
              <a:gd name="connsiteX3" fmla="*/ 1577463 w 5327932"/>
              <a:gd name="connsiteY3" fmla="*/ 58656 h 1751954"/>
              <a:gd name="connsiteX4" fmla="*/ 2163251 w 5327932"/>
              <a:gd name="connsiteY4" fmla="*/ 144381 h 1751954"/>
              <a:gd name="connsiteX5" fmla="*/ 2313269 w 5327932"/>
              <a:gd name="connsiteY5" fmla="*/ 1508837 h 1751954"/>
              <a:gd name="connsiteX6" fmla="*/ 2927632 w 5327932"/>
              <a:gd name="connsiteY6" fmla="*/ 1751725 h 1751954"/>
              <a:gd name="connsiteX7" fmla="*/ 3434838 w 5327932"/>
              <a:gd name="connsiteY7" fmla="*/ 1515981 h 1751954"/>
              <a:gd name="connsiteX8" fmla="*/ 4277801 w 5327932"/>
              <a:gd name="connsiteY8" fmla="*/ 808750 h 1751954"/>
              <a:gd name="connsiteX9" fmla="*/ 4527832 w 5327932"/>
              <a:gd name="connsiteY9" fmla="*/ 708737 h 1751954"/>
              <a:gd name="connsiteX10" fmla="*/ 5006463 w 5327932"/>
              <a:gd name="connsiteY10" fmla="*/ 601581 h 1751954"/>
              <a:gd name="connsiteX11" fmla="*/ 5327932 w 5327932"/>
              <a:gd name="connsiteY11" fmla="*/ 523000 h 1751954"/>
              <a:gd name="connsiteX12" fmla="*/ 5327932 w 5327932"/>
              <a:gd name="connsiteY12" fmla="*/ 523000 h 1751954"/>
              <a:gd name="connsiteX0" fmla="*/ 0 w 5327932"/>
              <a:gd name="connsiteY0" fmla="*/ 820675 h 1759116"/>
              <a:gd name="connsiteX1" fmla="*/ 255868 w 5327932"/>
              <a:gd name="connsiteY1" fmla="*/ 679028 h 1759116"/>
              <a:gd name="connsiteX2" fmla="*/ 1020252 w 5327932"/>
              <a:gd name="connsiteY2" fmla="*/ 315850 h 1759116"/>
              <a:gd name="connsiteX3" fmla="*/ 1577463 w 5327932"/>
              <a:gd name="connsiteY3" fmla="*/ 65818 h 1759116"/>
              <a:gd name="connsiteX4" fmla="*/ 2035277 w 5327932"/>
              <a:gd name="connsiteY4" fmla="*/ 24262 h 1759116"/>
              <a:gd name="connsiteX5" fmla="*/ 2163251 w 5327932"/>
              <a:gd name="connsiteY5" fmla="*/ 151543 h 1759116"/>
              <a:gd name="connsiteX6" fmla="*/ 2313269 w 5327932"/>
              <a:gd name="connsiteY6" fmla="*/ 1515999 h 1759116"/>
              <a:gd name="connsiteX7" fmla="*/ 2927632 w 5327932"/>
              <a:gd name="connsiteY7" fmla="*/ 1758887 h 1759116"/>
              <a:gd name="connsiteX8" fmla="*/ 3434838 w 5327932"/>
              <a:gd name="connsiteY8" fmla="*/ 1523143 h 1759116"/>
              <a:gd name="connsiteX9" fmla="*/ 4277801 w 5327932"/>
              <a:gd name="connsiteY9" fmla="*/ 815912 h 1759116"/>
              <a:gd name="connsiteX10" fmla="*/ 4527832 w 5327932"/>
              <a:gd name="connsiteY10" fmla="*/ 715899 h 1759116"/>
              <a:gd name="connsiteX11" fmla="*/ 5006463 w 5327932"/>
              <a:gd name="connsiteY11" fmla="*/ 608743 h 1759116"/>
              <a:gd name="connsiteX12" fmla="*/ 5327932 w 5327932"/>
              <a:gd name="connsiteY12" fmla="*/ 530162 h 1759116"/>
              <a:gd name="connsiteX13" fmla="*/ 5327932 w 5327932"/>
              <a:gd name="connsiteY13" fmla="*/ 530162 h 1759116"/>
              <a:gd name="connsiteX0" fmla="*/ 0 w 5327932"/>
              <a:gd name="connsiteY0" fmla="*/ 820675 h 1759116"/>
              <a:gd name="connsiteX1" fmla="*/ 255868 w 5327932"/>
              <a:gd name="connsiteY1" fmla="*/ 679028 h 1759116"/>
              <a:gd name="connsiteX2" fmla="*/ 1020252 w 5327932"/>
              <a:gd name="connsiteY2" fmla="*/ 315850 h 1759116"/>
              <a:gd name="connsiteX3" fmla="*/ 1577463 w 5327932"/>
              <a:gd name="connsiteY3" fmla="*/ 65818 h 1759116"/>
              <a:gd name="connsiteX4" fmla="*/ 2035277 w 5327932"/>
              <a:gd name="connsiteY4" fmla="*/ 24262 h 1759116"/>
              <a:gd name="connsiteX5" fmla="*/ 2163251 w 5327932"/>
              <a:gd name="connsiteY5" fmla="*/ 151543 h 1759116"/>
              <a:gd name="connsiteX6" fmla="*/ 2313269 w 5327932"/>
              <a:gd name="connsiteY6" fmla="*/ 1515999 h 1759116"/>
              <a:gd name="connsiteX7" fmla="*/ 2927632 w 5327932"/>
              <a:gd name="connsiteY7" fmla="*/ 1758887 h 1759116"/>
              <a:gd name="connsiteX8" fmla="*/ 3434838 w 5327932"/>
              <a:gd name="connsiteY8" fmla="*/ 1523143 h 1759116"/>
              <a:gd name="connsiteX9" fmla="*/ 4277801 w 5327932"/>
              <a:gd name="connsiteY9" fmla="*/ 815912 h 1759116"/>
              <a:gd name="connsiteX10" fmla="*/ 4527832 w 5327932"/>
              <a:gd name="connsiteY10" fmla="*/ 715899 h 1759116"/>
              <a:gd name="connsiteX11" fmla="*/ 5006463 w 5327932"/>
              <a:gd name="connsiteY11" fmla="*/ 608743 h 1759116"/>
              <a:gd name="connsiteX12" fmla="*/ 5327932 w 5327932"/>
              <a:gd name="connsiteY12" fmla="*/ 530162 h 1759116"/>
              <a:gd name="connsiteX13" fmla="*/ 5327932 w 5327932"/>
              <a:gd name="connsiteY13" fmla="*/ 530162 h 1759116"/>
              <a:gd name="connsiteX0" fmla="*/ 0 w 5327932"/>
              <a:gd name="connsiteY0" fmla="*/ 903874 h 1844302"/>
              <a:gd name="connsiteX1" fmla="*/ 255868 w 5327932"/>
              <a:gd name="connsiteY1" fmla="*/ 762227 h 1844302"/>
              <a:gd name="connsiteX2" fmla="*/ 1020252 w 5327932"/>
              <a:gd name="connsiteY2" fmla="*/ 399049 h 1844302"/>
              <a:gd name="connsiteX3" fmla="*/ 1577463 w 5327932"/>
              <a:gd name="connsiteY3" fmla="*/ 149017 h 1844302"/>
              <a:gd name="connsiteX4" fmla="*/ 2035277 w 5327932"/>
              <a:gd name="connsiteY4" fmla="*/ 107461 h 1844302"/>
              <a:gd name="connsiteX5" fmla="*/ 2313269 w 5327932"/>
              <a:gd name="connsiteY5" fmla="*/ 1599198 h 1844302"/>
              <a:gd name="connsiteX6" fmla="*/ 2927632 w 5327932"/>
              <a:gd name="connsiteY6" fmla="*/ 1842086 h 1844302"/>
              <a:gd name="connsiteX7" fmla="*/ 3434838 w 5327932"/>
              <a:gd name="connsiteY7" fmla="*/ 1606342 h 1844302"/>
              <a:gd name="connsiteX8" fmla="*/ 4277801 w 5327932"/>
              <a:gd name="connsiteY8" fmla="*/ 899111 h 1844302"/>
              <a:gd name="connsiteX9" fmla="*/ 4527832 w 5327932"/>
              <a:gd name="connsiteY9" fmla="*/ 799098 h 1844302"/>
              <a:gd name="connsiteX10" fmla="*/ 5006463 w 5327932"/>
              <a:gd name="connsiteY10" fmla="*/ 691942 h 1844302"/>
              <a:gd name="connsiteX11" fmla="*/ 5327932 w 5327932"/>
              <a:gd name="connsiteY11" fmla="*/ 613361 h 1844302"/>
              <a:gd name="connsiteX12" fmla="*/ 5327932 w 5327932"/>
              <a:gd name="connsiteY12" fmla="*/ 613361 h 1844302"/>
              <a:gd name="connsiteX0" fmla="*/ 0 w 5327932"/>
              <a:gd name="connsiteY0" fmla="*/ 921864 h 1950841"/>
              <a:gd name="connsiteX1" fmla="*/ 255868 w 5327932"/>
              <a:gd name="connsiteY1" fmla="*/ 780217 h 1950841"/>
              <a:gd name="connsiteX2" fmla="*/ 1020252 w 5327932"/>
              <a:gd name="connsiteY2" fmla="*/ 417039 h 1950841"/>
              <a:gd name="connsiteX3" fmla="*/ 1577463 w 5327932"/>
              <a:gd name="connsiteY3" fmla="*/ 167007 h 1950841"/>
              <a:gd name="connsiteX4" fmla="*/ 2035277 w 5327932"/>
              <a:gd name="connsiteY4" fmla="*/ 125451 h 1950841"/>
              <a:gd name="connsiteX5" fmla="*/ 2927632 w 5327932"/>
              <a:gd name="connsiteY5" fmla="*/ 1860076 h 1950841"/>
              <a:gd name="connsiteX6" fmla="*/ 3434838 w 5327932"/>
              <a:gd name="connsiteY6" fmla="*/ 1624332 h 1950841"/>
              <a:gd name="connsiteX7" fmla="*/ 4277801 w 5327932"/>
              <a:gd name="connsiteY7" fmla="*/ 917101 h 1950841"/>
              <a:gd name="connsiteX8" fmla="*/ 4527832 w 5327932"/>
              <a:gd name="connsiteY8" fmla="*/ 817088 h 1950841"/>
              <a:gd name="connsiteX9" fmla="*/ 5006463 w 5327932"/>
              <a:gd name="connsiteY9" fmla="*/ 709932 h 1950841"/>
              <a:gd name="connsiteX10" fmla="*/ 5327932 w 5327932"/>
              <a:gd name="connsiteY10" fmla="*/ 631351 h 1950841"/>
              <a:gd name="connsiteX11" fmla="*/ 5327932 w 5327932"/>
              <a:gd name="connsiteY11" fmla="*/ 631351 h 1950841"/>
              <a:gd name="connsiteX0" fmla="*/ 0 w 5327932"/>
              <a:gd name="connsiteY0" fmla="*/ 904404 h 1623248"/>
              <a:gd name="connsiteX1" fmla="*/ 255868 w 5327932"/>
              <a:gd name="connsiteY1" fmla="*/ 762757 h 1623248"/>
              <a:gd name="connsiteX2" fmla="*/ 1020252 w 5327932"/>
              <a:gd name="connsiteY2" fmla="*/ 399579 h 1623248"/>
              <a:gd name="connsiteX3" fmla="*/ 1577463 w 5327932"/>
              <a:gd name="connsiteY3" fmla="*/ 149547 h 1623248"/>
              <a:gd name="connsiteX4" fmla="*/ 2035277 w 5327932"/>
              <a:gd name="connsiteY4" fmla="*/ 107991 h 1623248"/>
              <a:gd name="connsiteX5" fmla="*/ 3434838 w 5327932"/>
              <a:gd name="connsiteY5" fmla="*/ 1606872 h 1623248"/>
              <a:gd name="connsiteX6" fmla="*/ 4277801 w 5327932"/>
              <a:gd name="connsiteY6" fmla="*/ 899641 h 1623248"/>
              <a:gd name="connsiteX7" fmla="*/ 4527832 w 5327932"/>
              <a:gd name="connsiteY7" fmla="*/ 799628 h 1623248"/>
              <a:gd name="connsiteX8" fmla="*/ 5006463 w 5327932"/>
              <a:gd name="connsiteY8" fmla="*/ 692472 h 1623248"/>
              <a:gd name="connsiteX9" fmla="*/ 5327932 w 5327932"/>
              <a:gd name="connsiteY9" fmla="*/ 613891 h 1623248"/>
              <a:gd name="connsiteX10" fmla="*/ 5327932 w 5327932"/>
              <a:gd name="connsiteY10" fmla="*/ 613891 h 1623248"/>
              <a:gd name="connsiteX0" fmla="*/ 0 w 5327932"/>
              <a:gd name="connsiteY0" fmla="*/ 852030 h 885230"/>
              <a:gd name="connsiteX1" fmla="*/ 255868 w 5327932"/>
              <a:gd name="connsiteY1" fmla="*/ 710383 h 885230"/>
              <a:gd name="connsiteX2" fmla="*/ 1020252 w 5327932"/>
              <a:gd name="connsiteY2" fmla="*/ 347205 h 885230"/>
              <a:gd name="connsiteX3" fmla="*/ 1577463 w 5327932"/>
              <a:gd name="connsiteY3" fmla="*/ 97173 h 885230"/>
              <a:gd name="connsiteX4" fmla="*/ 2035277 w 5327932"/>
              <a:gd name="connsiteY4" fmla="*/ 55617 h 885230"/>
              <a:gd name="connsiteX5" fmla="*/ 4277801 w 5327932"/>
              <a:gd name="connsiteY5" fmla="*/ 847267 h 885230"/>
              <a:gd name="connsiteX6" fmla="*/ 4527832 w 5327932"/>
              <a:gd name="connsiteY6" fmla="*/ 747254 h 885230"/>
              <a:gd name="connsiteX7" fmla="*/ 5006463 w 5327932"/>
              <a:gd name="connsiteY7" fmla="*/ 640098 h 885230"/>
              <a:gd name="connsiteX8" fmla="*/ 5327932 w 5327932"/>
              <a:gd name="connsiteY8" fmla="*/ 561517 h 885230"/>
              <a:gd name="connsiteX9" fmla="*/ 5327932 w 5327932"/>
              <a:gd name="connsiteY9" fmla="*/ 561517 h 885230"/>
              <a:gd name="connsiteX0" fmla="*/ 0 w 5327932"/>
              <a:gd name="connsiteY0" fmla="*/ 844625 h 844625"/>
              <a:gd name="connsiteX1" fmla="*/ 255868 w 5327932"/>
              <a:gd name="connsiteY1" fmla="*/ 702978 h 844625"/>
              <a:gd name="connsiteX2" fmla="*/ 1020252 w 5327932"/>
              <a:gd name="connsiteY2" fmla="*/ 339800 h 844625"/>
              <a:gd name="connsiteX3" fmla="*/ 1577463 w 5327932"/>
              <a:gd name="connsiteY3" fmla="*/ 89768 h 844625"/>
              <a:gd name="connsiteX4" fmla="*/ 2035277 w 5327932"/>
              <a:gd name="connsiteY4" fmla="*/ 48212 h 844625"/>
              <a:gd name="connsiteX5" fmla="*/ 4527832 w 5327932"/>
              <a:gd name="connsiteY5" fmla="*/ 739849 h 844625"/>
              <a:gd name="connsiteX6" fmla="*/ 5006463 w 5327932"/>
              <a:gd name="connsiteY6" fmla="*/ 632693 h 844625"/>
              <a:gd name="connsiteX7" fmla="*/ 5327932 w 5327932"/>
              <a:gd name="connsiteY7" fmla="*/ 554112 h 844625"/>
              <a:gd name="connsiteX8" fmla="*/ 5327932 w 5327932"/>
              <a:gd name="connsiteY8" fmla="*/ 554112 h 844625"/>
              <a:gd name="connsiteX0" fmla="*/ 0 w 5327932"/>
              <a:gd name="connsiteY0" fmla="*/ 836692 h 836692"/>
              <a:gd name="connsiteX1" fmla="*/ 255868 w 5327932"/>
              <a:gd name="connsiteY1" fmla="*/ 695045 h 836692"/>
              <a:gd name="connsiteX2" fmla="*/ 1020252 w 5327932"/>
              <a:gd name="connsiteY2" fmla="*/ 331867 h 836692"/>
              <a:gd name="connsiteX3" fmla="*/ 1577463 w 5327932"/>
              <a:gd name="connsiteY3" fmla="*/ 81835 h 836692"/>
              <a:gd name="connsiteX4" fmla="*/ 2035277 w 5327932"/>
              <a:gd name="connsiteY4" fmla="*/ 40279 h 836692"/>
              <a:gd name="connsiteX5" fmla="*/ 5006463 w 5327932"/>
              <a:gd name="connsiteY5" fmla="*/ 624760 h 836692"/>
              <a:gd name="connsiteX6" fmla="*/ 5327932 w 5327932"/>
              <a:gd name="connsiteY6" fmla="*/ 546179 h 836692"/>
              <a:gd name="connsiteX7" fmla="*/ 5327932 w 5327932"/>
              <a:gd name="connsiteY7" fmla="*/ 546179 h 836692"/>
              <a:gd name="connsiteX0" fmla="*/ 0 w 5327932"/>
              <a:gd name="connsiteY0" fmla="*/ 830877 h 830877"/>
              <a:gd name="connsiteX1" fmla="*/ 255868 w 5327932"/>
              <a:gd name="connsiteY1" fmla="*/ 689230 h 830877"/>
              <a:gd name="connsiteX2" fmla="*/ 1020252 w 5327932"/>
              <a:gd name="connsiteY2" fmla="*/ 326052 h 830877"/>
              <a:gd name="connsiteX3" fmla="*/ 1577463 w 5327932"/>
              <a:gd name="connsiteY3" fmla="*/ 76020 h 830877"/>
              <a:gd name="connsiteX4" fmla="*/ 2035277 w 5327932"/>
              <a:gd name="connsiteY4" fmla="*/ 34464 h 830877"/>
              <a:gd name="connsiteX5" fmla="*/ 5327932 w 5327932"/>
              <a:gd name="connsiteY5" fmla="*/ 540364 h 830877"/>
              <a:gd name="connsiteX6" fmla="*/ 5327932 w 5327932"/>
              <a:gd name="connsiteY6" fmla="*/ 540364 h 830877"/>
              <a:gd name="connsiteX0" fmla="*/ 0 w 5327932"/>
              <a:gd name="connsiteY0" fmla="*/ 830877 h 830877"/>
              <a:gd name="connsiteX1" fmla="*/ 255868 w 5327932"/>
              <a:gd name="connsiteY1" fmla="*/ 689230 h 830877"/>
              <a:gd name="connsiteX2" fmla="*/ 1020252 w 5327932"/>
              <a:gd name="connsiteY2" fmla="*/ 326052 h 830877"/>
              <a:gd name="connsiteX3" fmla="*/ 1577463 w 5327932"/>
              <a:gd name="connsiteY3" fmla="*/ 76020 h 830877"/>
              <a:gd name="connsiteX4" fmla="*/ 2035277 w 5327932"/>
              <a:gd name="connsiteY4" fmla="*/ 34464 h 830877"/>
              <a:gd name="connsiteX5" fmla="*/ 5327932 w 5327932"/>
              <a:gd name="connsiteY5" fmla="*/ 540364 h 830877"/>
              <a:gd name="connsiteX0" fmla="*/ 0 w 2035277"/>
              <a:gd name="connsiteY0" fmla="*/ 830877 h 830877"/>
              <a:gd name="connsiteX1" fmla="*/ 255868 w 2035277"/>
              <a:gd name="connsiteY1" fmla="*/ 689230 h 830877"/>
              <a:gd name="connsiteX2" fmla="*/ 1020252 w 2035277"/>
              <a:gd name="connsiteY2" fmla="*/ 326052 h 830877"/>
              <a:gd name="connsiteX3" fmla="*/ 1577463 w 2035277"/>
              <a:gd name="connsiteY3" fmla="*/ 76020 h 830877"/>
              <a:gd name="connsiteX4" fmla="*/ 2035277 w 2035277"/>
              <a:gd name="connsiteY4" fmla="*/ 34464 h 830877"/>
              <a:gd name="connsiteX0" fmla="*/ 0 w 2035277"/>
              <a:gd name="connsiteY0" fmla="*/ 835967 h 835967"/>
              <a:gd name="connsiteX1" fmla="*/ 255868 w 2035277"/>
              <a:gd name="connsiteY1" fmla="*/ 694320 h 835967"/>
              <a:gd name="connsiteX2" fmla="*/ 1020252 w 2035277"/>
              <a:gd name="connsiteY2" fmla="*/ 331142 h 835967"/>
              <a:gd name="connsiteX3" fmla="*/ 1577463 w 2035277"/>
              <a:gd name="connsiteY3" fmla="*/ 81110 h 835967"/>
              <a:gd name="connsiteX4" fmla="*/ 2035277 w 2035277"/>
              <a:gd name="connsiteY4" fmla="*/ 39554 h 835967"/>
              <a:gd name="connsiteX0" fmla="*/ 0 w 2035277"/>
              <a:gd name="connsiteY0" fmla="*/ 830877 h 830877"/>
              <a:gd name="connsiteX1" fmla="*/ 255868 w 2035277"/>
              <a:gd name="connsiteY1" fmla="*/ 689230 h 830877"/>
              <a:gd name="connsiteX2" fmla="*/ 1020252 w 2035277"/>
              <a:gd name="connsiteY2" fmla="*/ 326052 h 830877"/>
              <a:gd name="connsiteX3" fmla="*/ 1577463 w 2035277"/>
              <a:gd name="connsiteY3" fmla="*/ 76020 h 830877"/>
              <a:gd name="connsiteX4" fmla="*/ 2035277 w 2035277"/>
              <a:gd name="connsiteY4" fmla="*/ 34464 h 830877"/>
              <a:gd name="connsiteX0" fmla="*/ 0 w 2035277"/>
              <a:gd name="connsiteY0" fmla="*/ 801497 h 801497"/>
              <a:gd name="connsiteX1" fmla="*/ 255868 w 2035277"/>
              <a:gd name="connsiteY1" fmla="*/ 659850 h 801497"/>
              <a:gd name="connsiteX2" fmla="*/ 1020252 w 2035277"/>
              <a:gd name="connsiteY2" fmla="*/ 296672 h 801497"/>
              <a:gd name="connsiteX3" fmla="*/ 1577463 w 2035277"/>
              <a:gd name="connsiteY3" fmla="*/ 46640 h 801497"/>
              <a:gd name="connsiteX4" fmla="*/ 2035277 w 2035277"/>
              <a:gd name="connsiteY4" fmla="*/ 5084 h 801497"/>
              <a:gd name="connsiteX0" fmla="*/ 0 w 2035277"/>
              <a:gd name="connsiteY0" fmla="*/ 796413 h 796413"/>
              <a:gd name="connsiteX1" fmla="*/ 255868 w 2035277"/>
              <a:gd name="connsiteY1" fmla="*/ 654766 h 796413"/>
              <a:gd name="connsiteX2" fmla="*/ 1020252 w 2035277"/>
              <a:gd name="connsiteY2" fmla="*/ 291588 h 796413"/>
              <a:gd name="connsiteX3" fmla="*/ 1577463 w 2035277"/>
              <a:gd name="connsiteY3" fmla="*/ 41556 h 796413"/>
              <a:gd name="connsiteX4" fmla="*/ 2035277 w 2035277"/>
              <a:gd name="connsiteY4" fmla="*/ 0 h 796413"/>
              <a:gd name="connsiteX0" fmla="*/ 0 w 2027903"/>
              <a:gd name="connsiteY0" fmla="*/ 818535 h 818535"/>
              <a:gd name="connsiteX1" fmla="*/ 255868 w 2027903"/>
              <a:gd name="connsiteY1" fmla="*/ 676888 h 818535"/>
              <a:gd name="connsiteX2" fmla="*/ 1020252 w 2027903"/>
              <a:gd name="connsiteY2" fmla="*/ 313710 h 818535"/>
              <a:gd name="connsiteX3" fmla="*/ 1577463 w 2027903"/>
              <a:gd name="connsiteY3" fmla="*/ 63678 h 818535"/>
              <a:gd name="connsiteX4" fmla="*/ 2027903 w 2027903"/>
              <a:gd name="connsiteY4" fmla="*/ 0 h 818535"/>
              <a:gd name="connsiteX0" fmla="*/ 0 w 2027903"/>
              <a:gd name="connsiteY0" fmla="*/ 818535 h 818535"/>
              <a:gd name="connsiteX1" fmla="*/ 255868 w 2027903"/>
              <a:gd name="connsiteY1" fmla="*/ 676888 h 818535"/>
              <a:gd name="connsiteX2" fmla="*/ 1020252 w 2027903"/>
              <a:gd name="connsiteY2" fmla="*/ 313710 h 818535"/>
              <a:gd name="connsiteX3" fmla="*/ 1577463 w 2027903"/>
              <a:gd name="connsiteY3" fmla="*/ 63678 h 818535"/>
              <a:gd name="connsiteX4" fmla="*/ 2027903 w 2027903"/>
              <a:gd name="connsiteY4" fmla="*/ 0 h 818535"/>
              <a:gd name="connsiteX0" fmla="*/ 0 w 2027903"/>
              <a:gd name="connsiteY0" fmla="*/ 818535 h 818535"/>
              <a:gd name="connsiteX1" fmla="*/ 255868 w 2027903"/>
              <a:gd name="connsiteY1" fmla="*/ 676888 h 818535"/>
              <a:gd name="connsiteX2" fmla="*/ 1020252 w 2027903"/>
              <a:gd name="connsiteY2" fmla="*/ 313710 h 818535"/>
              <a:gd name="connsiteX3" fmla="*/ 1577463 w 2027903"/>
              <a:gd name="connsiteY3" fmla="*/ 63678 h 818535"/>
              <a:gd name="connsiteX4" fmla="*/ 2027903 w 2027903"/>
              <a:gd name="connsiteY4" fmla="*/ 0 h 818535"/>
              <a:gd name="connsiteX0" fmla="*/ 0 w 2027903"/>
              <a:gd name="connsiteY0" fmla="*/ 818535 h 818535"/>
              <a:gd name="connsiteX1" fmla="*/ 307487 w 2027903"/>
              <a:gd name="connsiteY1" fmla="*/ 625269 h 818535"/>
              <a:gd name="connsiteX2" fmla="*/ 1020252 w 2027903"/>
              <a:gd name="connsiteY2" fmla="*/ 313710 h 818535"/>
              <a:gd name="connsiteX3" fmla="*/ 1577463 w 2027903"/>
              <a:gd name="connsiteY3" fmla="*/ 63678 h 818535"/>
              <a:gd name="connsiteX4" fmla="*/ 2027903 w 2027903"/>
              <a:gd name="connsiteY4" fmla="*/ 0 h 818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7903" h="818535">
                <a:moveTo>
                  <a:pt x="0" y="818535"/>
                </a:moveTo>
                <a:cubicBezTo>
                  <a:pt x="398859" y="552834"/>
                  <a:pt x="130071" y="746278"/>
                  <a:pt x="307487" y="625269"/>
                </a:cubicBezTo>
                <a:cubicBezTo>
                  <a:pt x="484903" y="504260"/>
                  <a:pt x="808589" y="407309"/>
                  <a:pt x="1020252" y="313710"/>
                </a:cubicBezTo>
                <a:cubicBezTo>
                  <a:pt x="1231915" y="220112"/>
                  <a:pt x="1409521" y="115963"/>
                  <a:pt x="1577463" y="63678"/>
                </a:cubicBezTo>
                <a:cubicBezTo>
                  <a:pt x="1745405" y="11393"/>
                  <a:pt x="1402824" y="92216"/>
                  <a:pt x="2027903" y="0"/>
                </a:cubicBezTo>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1746"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Freeform: Shape 95"/>
          <p:cNvSpPr/>
          <p:nvPr/>
        </p:nvSpPr>
        <p:spPr>
          <a:xfrm>
            <a:off x="7376717" y="2070728"/>
            <a:ext cx="630042" cy="2495348"/>
          </a:xfrm>
          <a:custGeom>
            <a:avLst/>
            <a:gdLst>
              <a:gd name="connsiteX0" fmla="*/ 0 w 7465219"/>
              <a:gd name="connsiteY0" fmla="*/ 2258867 h 2260012"/>
              <a:gd name="connsiteX1" fmla="*/ 564356 w 7465219"/>
              <a:gd name="connsiteY1" fmla="*/ 2187429 h 2260012"/>
              <a:gd name="connsiteX2" fmla="*/ 1378744 w 7465219"/>
              <a:gd name="connsiteY2" fmla="*/ 1794523 h 2260012"/>
              <a:gd name="connsiteX3" fmla="*/ 2071688 w 7465219"/>
              <a:gd name="connsiteY3" fmla="*/ 1115867 h 2260012"/>
              <a:gd name="connsiteX4" fmla="*/ 2150269 w 7465219"/>
              <a:gd name="connsiteY4" fmla="*/ 1015854 h 2260012"/>
              <a:gd name="connsiteX5" fmla="*/ 2393156 w 7465219"/>
              <a:gd name="connsiteY5" fmla="*/ 701529 h 2260012"/>
              <a:gd name="connsiteX6" fmla="*/ 3086100 w 7465219"/>
              <a:gd name="connsiteY6" fmla="*/ 172892 h 2260012"/>
              <a:gd name="connsiteX7" fmla="*/ 3714750 w 7465219"/>
              <a:gd name="connsiteY7" fmla="*/ 51448 h 2260012"/>
              <a:gd name="connsiteX8" fmla="*/ 4300538 w 7465219"/>
              <a:gd name="connsiteY8" fmla="*/ 137173 h 2260012"/>
              <a:gd name="connsiteX9" fmla="*/ 4450556 w 7465219"/>
              <a:gd name="connsiteY9" fmla="*/ 1501629 h 2260012"/>
              <a:gd name="connsiteX10" fmla="*/ 5064919 w 7465219"/>
              <a:gd name="connsiteY10" fmla="*/ 1744517 h 2260012"/>
              <a:gd name="connsiteX11" fmla="*/ 5572125 w 7465219"/>
              <a:gd name="connsiteY11" fmla="*/ 1508773 h 2260012"/>
              <a:gd name="connsiteX12" fmla="*/ 6243638 w 7465219"/>
              <a:gd name="connsiteY12" fmla="*/ 1022998 h 2260012"/>
              <a:gd name="connsiteX13" fmla="*/ 6629400 w 7465219"/>
              <a:gd name="connsiteY13" fmla="*/ 644379 h 2260012"/>
              <a:gd name="connsiteX14" fmla="*/ 7143750 w 7465219"/>
              <a:gd name="connsiteY14" fmla="*/ 594373 h 2260012"/>
              <a:gd name="connsiteX15" fmla="*/ 7465219 w 7465219"/>
              <a:gd name="connsiteY15" fmla="*/ 515792 h 2260012"/>
              <a:gd name="connsiteX16" fmla="*/ 7465219 w 7465219"/>
              <a:gd name="connsiteY16"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71688 w 7465219"/>
              <a:gd name="connsiteY3" fmla="*/ 1115867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14538 w 7465219"/>
              <a:gd name="connsiteY3" fmla="*/ 958705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14538 w 7465219"/>
              <a:gd name="connsiteY3" fmla="*/ 958705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62024 h 2263169"/>
              <a:gd name="connsiteX1" fmla="*/ 564356 w 7465219"/>
              <a:gd name="connsiteY1" fmla="*/ 2190586 h 2263169"/>
              <a:gd name="connsiteX2" fmla="*/ 1378744 w 7465219"/>
              <a:gd name="connsiteY2" fmla="*/ 1797680 h 2263169"/>
              <a:gd name="connsiteX3" fmla="*/ 2014538 w 7465219"/>
              <a:gd name="connsiteY3" fmla="*/ 961862 h 2263169"/>
              <a:gd name="connsiteX4" fmla="*/ 2393156 w 7465219"/>
              <a:gd name="connsiteY4" fmla="*/ 704686 h 2263169"/>
              <a:gd name="connsiteX5" fmla="*/ 3136107 w 7465219"/>
              <a:gd name="connsiteY5" fmla="*/ 233199 h 2263169"/>
              <a:gd name="connsiteX6" fmla="*/ 3714750 w 7465219"/>
              <a:gd name="connsiteY6" fmla="*/ 54605 h 2263169"/>
              <a:gd name="connsiteX7" fmla="*/ 4300538 w 7465219"/>
              <a:gd name="connsiteY7" fmla="*/ 140330 h 2263169"/>
              <a:gd name="connsiteX8" fmla="*/ 4450556 w 7465219"/>
              <a:gd name="connsiteY8" fmla="*/ 1504786 h 2263169"/>
              <a:gd name="connsiteX9" fmla="*/ 5064919 w 7465219"/>
              <a:gd name="connsiteY9" fmla="*/ 1747674 h 2263169"/>
              <a:gd name="connsiteX10" fmla="*/ 5572125 w 7465219"/>
              <a:gd name="connsiteY10" fmla="*/ 1511930 h 2263169"/>
              <a:gd name="connsiteX11" fmla="*/ 6243638 w 7465219"/>
              <a:gd name="connsiteY11" fmla="*/ 1026155 h 2263169"/>
              <a:gd name="connsiteX12" fmla="*/ 6629400 w 7465219"/>
              <a:gd name="connsiteY12" fmla="*/ 647536 h 2263169"/>
              <a:gd name="connsiteX13" fmla="*/ 7143750 w 7465219"/>
              <a:gd name="connsiteY13" fmla="*/ 597530 h 2263169"/>
              <a:gd name="connsiteX14" fmla="*/ 7465219 w 7465219"/>
              <a:gd name="connsiteY14" fmla="*/ 518949 h 2263169"/>
              <a:gd name="connsiteX15" fmla="*/ 7465219 w 7465219"/>
              <a:gd name="connsiteY15" fmla="*/ 518949 h 2263169"/>
              <a:gd name="connsiteX0" fmla="*/ 0 w 7465219"/>
              <a:gd name="connsiteY0" fmla="*/ 2262024 h 2263169"/>
              <a:gd name="connsiteX1" fmla="*/ 564356 w 7465219"/>
              <a:gd name="connsiteY1" fmla="*/ 2190586 h 2263169"/>
              <a:gd name="connsiteX2" fmla="*/ 1378744 w 7465219"/>
              <a:gd name="connsiteY2" fmla="*/ 1797680 h 2263169"/>
              <a:gd name="connsiteX3" fmla="*/ 2014538 w 7465219"/>
              <a:gd name="connsiteY3" fmla="*/ 961862 h 2263169"/>
              <a:gd name="connsiteX4" fmla="*/ 2393156 w 7465219"/>
              <a:gd name="connsiteY4" fmla="*/ 704686 h 2263169"/>
              <a:gd name="connsiteX5" fmla="*/ 3136107 w 7465219"/>
              <a:gd name="connsiteY5" fmla="*/ 233199 h 2263169"/>
              <a:gd name="connsiteX6" fmla="*/ 3714750 w 7465219"/>
              <a:gd name="connsiteY6" fmla="*/ 54605 h 2263169"/>
              <a:gd name="connsiteX7" fmla="*/ 4300538 w 7465219"/>
              <a:gd name="connsiteY7" fmla="*/ 140330 h 2263169"/>
              <a:gd name="connsiteX8" fmla="*/ 4450556 w 7465219"/>
              <a:gd name="connsiteY8" fmla="*/ 1504786 h 2263169"/>
              <a:gd name="connsiteX9" fmla="*/ 5064919 w 7465219"/>
              <a:gd name="connsiteY9" fmla="*/ 1747674 h 2263169"/>
              <a:gd name="connsiteX10" fmla="*/ 5572125 w 7465219"/>
              <a:gd name="connsiteY10" fmla="*/ 1511930 h 2263169"/>
              <a:gd name="connsiteX11" fmla="*/ 6243638 w 7465219"/>
              <a:gd name="connsiteY11" fmla="*/ 1026155 h 2263169"/>
              <a:gd name="connsiteX12" fmla="*/ 6629400 w 7465219"/>
              <a:gd name="connsiteY12" fmla="*/ 647536 h 2263169"/>
              <a:gd name="connsiteX13" fmla="*/ 7143750 w 7465219"/>
              <a:gd name="connsiteY13" fmla="*/ 597530 h 2263169"/>
              <a:gd name="connsiteX14" fmla="*/ 7465219 w 7465219"/>
              <a:gd name="connsiteY14" fmla="*/ 518949 h 2263169"/>
              <a:gd name="connsiteX15" fmla="*/ 7465219 w 7465219"/>
              <a:gd name="connsiteY15" fmla="*/ 518949 h 2263169"/>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243638 w 7465219"/>
              <a:gd name="connsiteY11" fmla="*/ 1030206 h 2267220"/>
              <a:gd name="connsiteX12" fmla="*/ 6629400 w 7465219"/>
              <a:gd name="connsiteY12" fmla="*/ 65158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29400 w 7465219"/>
              <a:gd name="connsiteY12" fmla="*/ 65158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137287 w 7465219"/>
              <a:gd name="connsiteY4" fmla="*/ 813513 h 2267220"/>
              <a:gd name="connsiteX5" fmla="*/ 2393156 w 7465219"/>
              <a:gd name="connsiteY5" fmla="*/ 708737 h 2267220"/>
              <a:gd name="connsiteX6" fmla="*/ 3157539 w 7465219"/>
              <a:gd name="connsiteY6" fmla="*/ 308688 h 2267220"/>
              <a:gd name="connsiteX7" fmla="*/ 3714750 w 7465219"/>
              <a:gd name="connsiteY7" fmla="*/ 58656 h 2267220"/>
              <a:gd name="connsiteX8" fmla="*/ 4300538 w 7465219"/>
              <a:gd name="connsiteY8" fmla="*/ 144381 h 2267220"/>
              <a:gd name="connsiteX9" fmla="*/ 4450556 w 7465219"/>
              <a:gd name="connsiteY9" fmla="*/ 1508837 h 2267220"/>
              <a:gd name="connsiteX10" fmla="*/ 5064919 w 7465219"/>
              <a:gd name="connsiteY10" fmla="*/ 1751725 h 2267220"/>
              <a:gd name="connsiteX11" fmla="*/ 5572125 w 7465219"/>
              <a:gd name="connsiteY11" fmla="*/ 1515981 h 2267220"/>
              <a:gd name="connsiteX12" fmla="*/ 6415088 w 7465219"/>
              <a:gd name="connsiteY12" fmla="*/ 808750 h 2267220"/>
              <a:gd name="connsiteX13" fmla="*/ 6665119 w 7465219"/>
              <a:gd name="connsiteY13" fmla="*/ 708737 h 2267220"/>
              <a:gd name="connsiteX14" fmla="*/ 7143750 w 7465219"/>
              <a:gd name="connsiteY14" fmla="*/ 601581 h 2267220"/>
              <a:gd name="connsiteX15" fmla="*/ 7465219 w 7465219"/>
              <a:gd name="connsiteY15" fmla="*/ 523000 h 2267220"/>
              <a:gd name="connsiteX16" fmla="*/ 7465219 w 7465219"/>
              <a:gd name="connsiteY16"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415278 w 7465219"/>
              <a:gd name="connsiteY4" fmla="*/ 730860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415278 w 7465219"/>
              <a:gd name="connsiteY4" fmla="*/ 730860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415278 w 7465219"/>
              <a:gd name="connsiteY4" fmla="*/ 730860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5 w 7465219"/>
              <a:gd name="connsiteY4" fmla="*/ 671866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5 w 7465219"/>
              <a:gd name="connsiteY4" fmla="*/ 671866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325387"/>
              <a:gd name="connsiteX1" fmla="*/ 564356 w 7465219"/>
              <a:gd name="connsiteY1" fmla="*/ 2194637 h 2325387"/>
              <a:gd name="connsiteX2" fmla="*/ 2137287 w 7465219"/>
              <a:gd name="connsiteY2" fmla="*/ 813513 h 2325387"/>
              <a:gd name="connsiteX3" fmla="*/ 2393155 w 7465219"/>
              <a:gd name="connsiteY3" fmla="*/ 671866 h 2325387"/>
              <a:gd name="connsiteX4" fmla="*/ 3157539 w 7465219"/>
              <a:gd name="connsiteY4" fmla="*/ 308688 h 2325387"/>
              <a:gd name="connsiteX5" fmla="*/ 3714750 w 7465219"/>
              <a:gd name="connsiteY5" fmla="*/ 58656 h 2325387"/>
              <a:gd name="connsiteX6" fmla="*/ 4300538 w 7465219"/>
              <a:gd name="connsiteY6" fmla="*/ 144381 h 2325387"/>
              <a:gd name="connsiteX7" fmla="*/ 4450556 w 7465219"/>
              <a:gd name="connsiteY7" fmla="*/ 1508837 h 2325387"/>
              <a:gd name="connsiteX8" fmla="*/ 5064919 w 7465219"/>
              <a:gd name="connsiteY8" fmla="*/ 1751725 h 2325387"/>
              <a:gd name="connsiteX9" fmla="*/ 5572125 w 7465219"/>
              <a:gd name="connsiteY9" fmla="*/ 1515981 h 2325387"/>
              <a:gd name="connsiteX10" fmla="*/ 6415088 w 7465219"/>
              <a:gd name="connsiteY10" fmla="*/ 808750 h 2325387"/>
              <a:gd name="connsiteX11" fmla="*/ 6665119 w 7465219"/>
              <a:gd name="connsiteY11" fmla="*/ 708737 h 2325387"/>
              <a:gd name="connsiteX12" fmla="*/ 7143750 w 7465219"/>
              <a:gd name="connsiteY12" fmla="*/ 601581 h 2325387"/>
              <a:gd name="connsiteX13" fmla="*/ 7465219 w 7465219"/>
              <a:gd name="connsiteY13" fmla="*/ 523000 h 2325387"/>
              <a:gd name="connsiteX14" fmla="*/ 7465219 w 7465219"/>
              <a:gd name="connsiteY14" fmla="*/ 523000 h 2325387"/>
              <a:gd name="connsiteX0" fmla="*/ 0 w 7465219"/>
              <a:gd name="connsiteY0" fmla="*/ 2266075 h 2266075"/>
              <a:gd name="connsiteX1" fmla="*/ 2137287 w 7465219"/>
              <a:gd name="connsiteY1" fmla="*/ 813513 h 2266075"/>
              <a:gd name="connsiteX2" fmla="*/ 2393155 w 7465219"/>
              <a:gd name="connsiteY2" fmla="*/ 671866 h 2266075"/>
              <a:gd name="connsiteX3" fmla="*/ 3157539 w 7465219"/>
              <a:gd name="connsiteY3" fmla="*/ 308688 h 2266075"/>
              <a:gd name="connsiteX4" fmla="*/ 3714750 w 7465219"/>
              <a:gd name="connsiteY4" fmla="*/ 58656 h 2266075"/>
              <a:gd name="connsiteX5" fmla="*/ 4300538 w 7465219"/>
              <a:gd name="connsiteY5" fmla="*/ 144381 h 2266075"/>
              <a:gd name="connsiteX6" fmla="*/ 4450556 w 7465219"/>
              <a:gd name="connsiteY6" fmla="*/ 1508837 h 2266075"/>
              <a:gd name="connsiteX7" fmla="*/ 5064919 w 7465219"/>
              <a:gd name="connsiteY7" fmla="*/ 1751725 h 2266075"/>
              <a:gd name="connsiteX8" fmla="*/ 5572125 w 7465219"/>
              <a:gd name="connsiteY8" fmla="*/ 1515981 h 2266075"/>
              <a:gd name="connsiteX9" fmla="*/ 6415088 w 7465219"/>
              <a:gd name="connsiteY9" fmla="*/ 808750 h 2266075"/>
              <a:gd name="connsiteX10" fmla="*/ 6665119 w 7465219"/>
              <a:gd name="connsiteY10" fmla="*/ 708737 h 2266075"/>
              <a:gd name="connsiteX11" fmla="*/ 7143750 w 7465219"/>
              <a:gd name="connsiteY11" fmla="*/ 601581 h 2266075"/>
              <a:gd name="connsiteX12" fmla="*/ 7465219 w 7465219"/>
              <a:gd name="connsiteY12" fmla="*/ 523000 h 2266075"/>
              <a:gd name="connsiteX13" fmla="*/ 7465219 w 7465219"/>
              <a:gd name="connsiteY13" fmla="*/ 523000 h 2266075"/>
              <a:gd name="connsiteX0" fmla="*/ 0 w 5327932"/>
              <a:gd name="connsiteY0" fmla="*/ 813513 h 1751954"/>
              <a:gd name="connsiteX1" fmla="*/ 255868 w 5327932"/>
              <a:gd name="connsiteY1" fmla="*/ 671866 h 1751954"/>
              <a:gd name="connsiteX2" fmla="*/ 1020252 w 5327932"/>
              <a:gd name="connsiteY2" fmla="*/ 308688 h 1751954"/>
              <a:gd name="connsiteX3" fmla="*/ 1577463 w 5327932"/>
              <a:gd name="connsiteY3" fmla="*/ 58656 h 1751954"/>
              <a:gd name="connsiteX4" fmla="*/ 2163251 w 5327932"/>
              <a:gd name="connsiteY4" fmla="*/ 144381 h 1751954"/>
              <a:gd name="connsiteX5" fmla="*/ 2313269 w 5327932"/>
              <a:gd name="connsiteY5" fmla="*/ 1508837 h 1751954"/>
              <a:gd name="connsiteX6" fmla="*/ 2927632 w 5327932"/>
              <a:gd name="connsiteY6" fmla="*/ 1751725 h 1751954"/>
              <a:gd name="connsiteX7" fmla="*/ 3434838 w 5327932"/>
              <a:gd name="connsiteY7" fmla="*/ 1515981 h 1751954"/>
              <a:gd name="connsiteX8" fmla="*/ 4277801 w 5327932"/>
              <a:gd name="connsiteY8" fmla="*/ 808750 h 1751954"/>
              <a:gd name="connsiteX9" fmla="*/ 4527832 w 5327932"/>
              <a:gd name="connsiteY9" fmla="*/ 708737 h 1751954"/>
              <a:gd name="connsiteX10" fmla="*/ 5006463 w 5327932"/>
              <a:gd name="connsiteY10" fmla="*/ 601581 h 1751954"/>
              <a:gd name="connsiteX11" fmla="*/ 5327932 w 5327932"/>
              <a:gd name="connsiteY11" fmla="*/ 523000 h 1751954"/>
              <a:gd name="connsiteX12" fmla="*/ 5327932 w 5327932"/>
              <a:gd name="connsiteY12" fmla="*/ 523000 h 1751954"/>
              <a:gd name="connsiteX0" fmla="*/ 0 w 5327932"/>
              <a:gd name="connsiteY0" fmla="*/ 820675 h 1759116"/>
              <a:gd name="connsiteX1" fmla="*/ 255868 w 5327932"/>
              <a:gd name="connsiteY1" fmla="*/ 679028 h 1759116"/>
              <a:gd name="connsiteX2" fmla="*/ 1020252 w 5327932"/>
              <a:gd name="connsiteY2" fmla="*/ 315850 h 1759116"/>
              <a:gd name="connsiteX3" fmla="*/ 1577463 w 5327932"/>
              <a:gd name="connsiteY3" fmla="*/ 65818 h 1759116"/>
              <a:gd name="connsiteX4" fmla="*/ 2035277 w 5327932"/>
              <a:gd name="connsiteY4" fmla="*/ 24262 h 1759116"/>
              <a:gd name="connsiteX5" fmla="*/ 2163251 w 5327932"/>
              <a:gd name="connsiteY5" fmla="*/ 151543 h 1759116"/>
              <a:gd name="connsiteX6" fmla="*/ 2313269 w 5327932"/>
              <a:gd name="connsiteY6" fmla="*/ 1515999 h 1759116"/>
              <a:gd name="connsiteX7" fmla="*/ 2927632 w 5327932"/>
              <a:gd name="connsiteY7" fmla="*/ 1758887 h 1759116"/>
              <a:gd name="connsiteX8" fmla="*/ 3434838 w 5327932"/>
              <a:gd name="connsiteY8" fmla="*/ 1523143 h 1759116"/>
              <a:gd name="connsiteX9" fmla="*/ 4277801 w 5327932"/>
              <a:gd name="connsiteY9" fmla="*/ 815912 h 1759116"/>
              <a:gd name="connsiteX10" fmla="*/ 4527832 w 5327932"/>
              <a:gd name="connsiteY10" fmla="*/ 715899 h 1759116"/>
              <a:gd name="connsiteX11" fmla="*/ 5006463 w 5327932"/>
              <a:gd name="connsiteY11" fmla="*/ 608743 h 1759116"/>
              <a:gd name="connsiteX12" fmla="*/ 5327932 w 5327932"/>
              <a:gd name="connsiteY12" fmla="*/ 530162 h 1759116"/>
              <a:gd name="connsiteX13" fmla="*/ 5327932 w 5327932"/>
              <a:gd name="connsiteY13" fmla="*/ 530162 h 1759116"/>
              <a:gd name="connsiteX0" fmla="*/ 0 w 5327932"/>
              <a:gd name="connsiteY0" fmla="*/ 820675 h 1759116"/>
              <a:gd name="connsiteX1" fmla="*/ 255868 w 5327932"/>
              <a:gd name="connsiteY1" fmla="*/ 679028 h 1759116"/>
              <a:gd name="connsiteX2" fmla="*/ 1020252 w 5327932"/>
              <a:gd name="connsiteY2" fmla="*/ 315850 h 1759116"/>
              <a:gd name="connsiteX3" fmla="*/ 1577463 w 5327932"/>
              <a:gd name="connsiteY3" fmla="*/ 65818 h 1759116"/>
              <a:gd name="connsiteX4" fmla="*/ 2035277 w 5327932"/>
              <a:gd name="connsiteY4" fmla="*/ 24262 h 1759116"/>
              <a:gd name="connsiteX5" fmla="*/ 2163251 w 5327932"/>
              <a:gd name="connsiteY5" fmla="*/ 151543 h 1759116"/>
              <a:gd name="connsiteX6" fmla="*/ 2313269 w 5327932"/>
              <a:gd name="connsiteY6" fmla="*/ 1515999 h 1759116"/>
              <a:gd name="connsiteX7" fmla="*/ 2927632 w 5327932"/>
              <a:gd name="connsiteY7" fmla="*/ 1758887 h 1759116"/>
              <a:gd name="connsiteX8" fmla="*/ 3434838 w 5327932"/>
              <a:gd name="connsiteY8" fmla="*/ 1523143 h 1759116"/>
              <a:gd name="connsiteX9" fmla="*/ 4277801 w 5327932"/>
              <a:gd name="connsiteY9" fmla="*/ 815912 h 1759116"/>
              <a:gd name="connsiteX10" fmla="*/ 4527832 w 5327932"/>
              <a:gd name="connsiteY10" fmla="*/ 715899 h 1759116"/>
              <a:gd name="connsiteX11" fmla="*/ 5006463 w 5327932"/>
              <a:gd name="connsiteY11" fmla="*/ 608743 h 1759116"/>
              <a:gd name="connsiteX12" fmla="*/ 5327932 w 5327932"/>
              <a:gd name="connsiteY12" fmla="*/ 530162 h 1759116"/>
              <a:gd name="connsiteX13" fmla="*/ 5327932 w 5327932"/>
              <a:gd name="connsiteY13" fmla="*/ 530162 h 1759116"/>
              <a:gd name="connsiteX0" fmla="*/ 0 w 5327932"/>
              <a:gd name="connsiteY0" fmla="*/ 815136 h 1753577"/>
              <a:gd name="connsiteX1" fmla="*/ 255868 w 5327932"/>
              <a:gd name="connsiteY1" fmla="*/ 673489 h 1753577"/>
              <a:gd name="connsiteX2" fmla="*/ 1020252 w 5327932"/>
              <a:gd name="connsiteY2" fmla="*/ 310311 h 1753577"/>
              <a:gd name="connsiteX3" fmla="*/ 1577463 w 5327932"/>
              <a:gd name="connsiteY3" fmla="*/ 60279 h 1753577"/>
              <a:gd name="connsiteX4" fmla="*/ 2035277 w 5327932"/>
              <a:gd name="connsiteY4" fmla="*/ 18723 h 1753577"/>
              <a:gd name="connsiteX5" fmla="*/ 2163251 w 5327932"/>
              <a:gd name="connsiteY5" fmla="*/ 146004 h 1753577"/>
              <a:gd name="connsiteX6" fmla="*/ 2313269 w 5327932"/>
              <a:gd name="connsiteY6" fmla="*/ 1510460 h 1753577"/>
              <a:gd name="connsiteX7" fmla="*/ 2927632 w 5327932"/>
              <a:gd name="connsiteY7" fmla="*/ 1753348 h 1753577"/>
              <a:gd name="connsiteX8" fmla="*/ 3434838 w 5327932"/>
              <a:gd name="connsiteY8" fmla="*/ 1517604 h 1753577"/>
              <a:gd name="connsiteX9" fmla="*/ 4277801 w 5327932"/>
              <a:gd name="connsiteY9" fmla="*/ 810373 h 1753577"/>
              <a:gd name="connsiteX10" fmla="*/ 4527832 w 5327932"/>
              <a:gd name="connsiteY10" fmla="*/ 710360 h 1753577"/>
              <a:gd name="connsiteX11" fmla="*/ 5006463 w 5327932"/>
              <a:gd name="connsiteY11" fmla="*/ 603204 h 1753577"/>
              <a:gd name="connsiteX12" fmla="*/ 5327932 w 5327932"/>
              <a:gd name="connsiteY12" fmla="*/ 524623 h 1753577"/>
              <a:gd name="connsiteX13" fmla="*/ 5327932 w 5327932"/>
              <a:gd name="connsiteY13" fmla="*/ 524623 h 1753577"/>
              <a:gd name="connsiteX0" fmla="*/ 0 w 5327932"/>
              <a:gd name="connsiteY0" fmla="*/ 809801 h 1748242"/>
              <a:gd name="connsiteX1" fmla="*/ 255868 w 5327932"/>
              <a:gd name="connsiteY1" fmla="*/ 668154 h 1748242"/>
              <a:gd name="connsiteX2" fmla="*/ 1020252 w 5327932"/>
              <a:gd name="connsiteY2" fmla="*/ 304976 h 1748242"/>
              <a:gd name="connsiteX3" fmla="*/ 1577463 w 5327932"/>
              <a:gd name="connsiteY3" fmla="*/ 54944 h 1748242"/>
              <a:gd name="connsiteX4" fmla="*/ 2035277 w 5327932"/>
              <a:gd name="connsiteY4" fmla="*/ 13388 h 1748242"/>
              <a:gd name="connsiteX5" fmla="*/ 2163251 w 5327932"/>
              <a:gd name="connsiteY5" fmla="*/ 140669 h 1748242"/>
              <a:gd name="connsiteX6" fmla="*/ 2313269 w 5327932"/>
              <a:gd name="connsiteY6" fmla="*/ 1505125 h 1748242"/>
              <a:gd name="connsiteX7" fmla="*/ 2927632 w 5327932"/>
              <a:gd name="connsiteY7" fmla="*/ 1748013 h 1748242"/>
              <a:gd name="connsiteX8" fmla="*/ 3434838 w 5327932"/>
              <a:gd name="connsiteY8" fmla="*/ 1512269 h 1748242"/>
              <a:gd name="connsiteX9" fmla="*/ 4277801 w 5327932"/>
              <a:gd name="connsiteY9" fmla="*/ 805038 h 1748242"/>
              <a:gd name="connsiteX10" fmla="*/ 4527832 w 5327932"/>
              <a:gd name="connsiteY10" fmla="*/ 705025 h 1748242"/>
              <a:gd name="connsiteX11" fmla="*/ 5006463 w 5327932"/>
              <a:gd name="connsiteY11" fmla="*/ 597869 h 1748242"/>
              <a:gd name="connsiteX12" fmla="*/ 5327932 w 5327932"/>
              <a:gd name="connsiteY12" fmla="*/ 519288 h 1748242"/>
              <a:gd name="connsiteX13" fmla="*/ 5327932 w 5327932"/>
              <a:gd name="connsiteY13" fmla="*/ 519288 h 1748242"/>
              <a:gd name="connsiteX0" fmla="*/ 0 w 5072064"/>
              <a:gd name="connsiteY0" fmla="*/ 668154 h 1748242"/>
              <a:gd name="connsiteX1" fmla="*/ 764384 w 5072064"/>
              <a:gd name="connsiteY1" fmla="*/ 304976 h 1748242"/>
              <a:gd name="connsiteX2" fmla="*/ 1321595 w 5072064"/>
              <a:gd name="connsiteY2" fmla="*/ 54944 h 1748242"/>
              <a:gd name="connsiteX3" fmla="*/ 1779409 w 5072064"/>
              <a:gd name="connsiteY3" fmla="*/ 13388 h 1748242"/>
              <a:gd name="connsiteX4" fmla="*/ 1907383 w 5072064"/>
              <a:gd name="connsiteY4" fmla="*/ 140669 h 1748242"/>
              <a:gd name="connsiteX5" fmla="*/ 2057401 w 5072064"/>
              <a:gd name="connsiteY5" fmla="*/ 1505125 h 1748242"/>
              <a:gd name="connsiteX6" fmla="*/ 2671764 w 5072064"/>
              <a:gd name="connsiteY6" fmla="*/ 1748013 h 1748242"/>
              <a:gd name="connsiteX7" fmla="*/ 3178970 w 5072064"/>
              <a:gd name="connsiteY7" fmla="*/ 1512269 h 1748242"/>
              <a:gd name="connsiteX8" fmla="*/ 4021933 w 5072064"/>
              <a:gd name="connsiteY8" fmla="*/ 805038 h 1748242"/>
              <a:gd name="connsiteX9" fmla="*/ 4271964 w 5072064"/>
              <a:gd name="connsiteY9" fmla="*/ 705025 h 1748242"/>
              <a:gd name="connsiteX10" fmla="*/ 4750595 w 5072064"/>
              <a:gd name="connsiteY10" fmla="*/ 597869 h 1748242"/>
              <a:gd name="connsiteX11" fmla="*/ 5072064 w 5072064"/>
              <a:gd name="connsiteY11" fmla="*/ 519288 h 1748242"/>
              <a:gd name="connsiteX12" fmla="*/ 5072064 w 5072064"/>
              <a:gd name="connsiteY12" fmla="*/ 519288 h 1748242"/>
              <a:gd name="connsiteX0" fmla="*/ 0 w 4307680"/>
              <a:gd name="connsiteY0" fmla="*/ 304976 h 1748242"/>
              <a:gd name="connsiteX1" fmla="*/ 557211 w 4307680"/>
              <a:gd name="connsiteY1" fmla="*/ 54944 h 1748242"/>
              <a:gd name="connsiteX2" fmla="*/ 1015025 w 4307680"/>
              <a:gd name="connsiteY2" fmla="*/ 13388 h 1748242"/>
              <a:gd name="connsiteX3" fmla="*/ 1142999 w 4307680"/>
              <a:gd name="connsiteY3" fmla="*/ 140669 h 1748242"/>
              <a:gd name="connsiteX4" fmla="*/ 1293017 w 4307680"/>
              <a:gd name="connsiteY4" fmla="*/ 1505125 h 1748242"/>
              <a:gd name="connsiteX5" fmla="*/ 1907380 w 4307680"/>
              <a:gd name="connsiteY5" fmla="*/ 1748013 h 1748242"/>
              <a:gd name="connsiteX6" fmla="*/ 2414586 w 4307680"/>
              <a:gd name="connsiteY6" fmla="*/ 1512269 h 1748242"/>
              <a:gd name="connsiteX7" fmla="*/ 3257549 w 4307680"/>
              <a:gd name="connsiteY7" fmla="*/ 805038 h 1748242"/>
              <a:gd name="connsiteX8" fmla="*/ 3507580 w 4307680"/>
              <a:gd name="connsiteY8" fmla="*/ 705025 h 1748242"/>
              <a:gd name="connsiteX9" fmla="*/ 3986211 w 4307680"/>
              <a:gd name="connsiteY9" fmla="*/ 597869 h 1748242"/>
              <a:gd name="connsiteX10" fmla="*/ 4307680 w 4307680"/>
              <a:gd name="connsiteY10" fmla="*/ 519288 h 1748242"/>
              <a:gd name="connsiteX11" fmla="*/ 4307680 w 4307680"/>
              <a:gd name="connsiteY11" fmla="*/ 519288 h 1748242"/>
              <a:gd name="connsiteX0" fmla="*/ 0 w 3750469"/>
              <a:gd name="connsiteY0" fmla="*/ 54944 h 1748242"/>
              <a:gd name="connsiteX1" fmla="*/ 457814 w 3750469"/>
              <a:gd name="connsiteY1" fmla="*/ 13388 h 1748242"/>
              <a:gd name="connsiteX2" fmla="*/ 585788 w 3750469"/>
              <a:gd name="connsiteY2" fmla="*/ 140669 h 1748242"/>
              <a:gd name="connsiteX3" fmla="*/ 735806 w 3750469"/>
              <a:gd name="connsiteY3" fmla="*/ 1505125 h 1748242"/>
              <a:gd name="connsiteX4" fmla="*/ 1350169 w 3750469"/>
              <a:gd name="connsiteY4" fmla="*/ 1748013 h 1748242"/>
              <a:gd name="connsiteX5" fmla="*/ 1857375 w 3750469"/>
              <a:gd name="connsiteY5" fmla="*/ 1512269 h 1748242"/>
              <a:gd name="connsiteX6" fmla="*/ 2700338 w 3750469"/>
              <a:gd name="connsiteY6" fmla="*/ 805038 h 1748242"/>
              <a:gd name="connsiteX7" fmla="*/ 2950369 w 3750469"/>
              <a:gd name="connsiteY7" fmla="*/ 705025 h 1748242"/>
              <a:gd name="connsiteX8" fmla="*/ 3429000 w 3750469"/>
              <a:gd name="connsiteY8" fmla="*/ 597869 h 1748242"/>
              <a:gd name="connsiteX9" fmla="*/ 3750469 w 3750469"/>
              <a:gd name="connsiteY9" fmla="*/ 519288 h 1748242"/>
              <a:gd name="connsiteX10" fmla="*/ 3750469 w 3750469"/>
              <a:gd name="connsiteY10" fmla="*/ 519288 h 1748242"/>
              <a:gd name="connsiteX0" fmla="*/ 0 w 3292655"/>
              <a:gd name="connsiteY0" fmla="*/ 13388 h 1748242"/>
              <a:gd name="connsiteX1" fmla="*/ 127974 w 3292655"/>
              <a:gd name="connsiteY1" fmla="*/ 140669 h 1748242"/>
              <a:gd name="connsiteX2" fmla="*/ 277992 w 3292655"/>
              <a:gd name="connsiteY2" fmla="*/ 1505125 h 1748242"/>
              <a:gd name="connsiteX3" fmla="*/ 892355 w 3292655"/>
              <a:gd name="connsiteY3" fmla="*/ 1748013 h 1748242"/>
              <a:gd name="connsiteX4" fmla="*/ 1399561 w 3292655"/>
              <a:gd name="connsiteY4" fmla="*/ 1512269 h 1748242"/>
              <a:gd name="connsiteX5" fmla="*/ 2242524 w 3292655"/>
              <a:gd name="connsiteY5" fmla="*/ 805038 h 1748242"/>
              <a:gd name="connsiteX6" fmla="*/ 2492555 w 3292655"/>
              <a:gd name="connsiteY6" fmla="*/ 705025 h 1748242"/>
              <a:gd name="connsiteX7" fmla="*/ 2971186 w 3292655"/>
              <a:gd name="connsiteY7" fmla="*/ 597869 h 1748242"/>
              <a:gd name="connsiteX8" fmla="*/ 3292655 w 3292655"/>
              <a:gd name="connsiteY8" fmla="*/ 519288 h 1748242"/>
              <a:gd name="connsiteX9" fmla="*/ 3292655 w 3292655"/>
              <a:gd name="connsiteY9" fmla="*/ 519288 h 1748242"/>
              <a:gd name="connsiteX0" fmla="*/ 0 w 3292655"/>
              <a:gd name="connsiteY0" fmla="*/ 13388 h 1767636"/>
              <a:gd name="connsiteX1" fmla="*/ 127974 w 3292655"/>
              <a:gd name="connsiteY1" fmla="*/ 140669 h 1767636"/>
              <a:gd name="connsiteX2" fmla="*/ 277992 w 3292655"/>
              <a:gd name="connsiteY2" fmla="*/ 1505125 h 1767636"/>
              <a:gd name="connsiteX3" fmla="*/ 592393 w 3292655"/>
              <a:gd name="connsiteY3" fmla="*/ 1726658 h 1767636"/>
              <a:gd name="connsiteX4" fmla="*/ 892355 w 3292655"/>
              <a:gd name="connsiteY4" fmla="*/ 1748013 h 1767636"/>
              <a:gd name="connsiteX5" fmla="*/ 1399561 w 3292655"/>
              <a:gd name="connsiteY5" fmla="*/ 1512269 h 1767636"/>
              <a:gd name="connsiteX6" fmla="*/ 2242524 w 3292655"/>
              <a:gd name="connsiteY6" fmla="*/ 805038 h 1767636"/>
              <a:gd name="connsiteX7" fmla="*/ 2492555 w 3292655"/>
              <a:gd name="connsiteY7" fmla="*/ 705025 h 1767636"/>
              <a:gd name="connsiteX8" fmla="*/ 2971186 w 3292655"/>
              <a:gd name="connsiteY8" fmla="*/ 597869 h 1767636"/>
              <a:gd name="connsiteX9" fmla="*/ 3292655 w 3292655"/>
              <a:gd name="connsiteY9" fmla="*/ 519288 h 1767636"/>
              <a:gd name="connsiteX10" fmla="*/ 3292655 w 3292655"/>
              <a:gd name="connsiteY10" fmla="*/ 519288 h 1767636"/>
              <a:gd name="connsiteX0" fmla="*/ 0 w 3292655"/>
              <a:gd name="connsiteY0" fmla="*/ 13388 h 1728721"/>
              <a:gd name="connsiteX1" fmla="*/ 127974 w 3292655"/>
              <a:gd name="connsiteY1" fmla="*/ 140669 h 1728721"/>
              <a:gd name="connsiteX2" fmla="*/ 277992 w 3292655"/>
              <a:gd name="connsiteY2" fmla="*/ 1505125 h 1728721"/>
              <a:gd name="connsiteX3" fmla="*/ 592393 w 3292655"/>
              <a:gd name="connsiteY3" fmla="*/ 1726658 h 1728721"/>
              <a:gd name="connsiteX4" fmla="*/ 1399561 w 3292655"/>
              <a:gd name="connsiteY4" fmla="*/ 1512269 h 1728721"/>
              <a:gd name="connsiteX5" fmla="*/ 2242524 w 3292655"/>
              <a:gd name="connsiteY5" fmla="*/ 805038 h 1728721"/>
              <a:gd name="connsiteX6" fmla="*/ 2492555 w 3292655"/>
              <a:gd name="connsiteY6" fmla="*/ 705025 h 1728721"/>
              <a:gd name="connsiteX7" fmla="*/ 2971186 w 3292655"/>
              <a:gd name="connsiteY7" fmla="*/ 597869 h 1728721"/>
              <a:gd name="connsiteX8" fmla="*/ 3292655 w 3292655"/>
              <a:gd name="connsiteY8" fmla="*/ 519288 h 1728721"/>
              <a:gd name="connsiteX9" fmla="*/ 3292655 w 3292655"/>
              <a:gd name="connsiteY9" fmla="*/ 519288 h 1728721"/>
              <a:gd name="connsiteX0" fmla="*/ 0 w 3292655"/>
              <a:gd name="connsiteY0" fmla="*/ 13388 h 1780243"/>
              <a:gd name="connsiteX1" fmla="*/ 127974 w 3292655"/>
              <a:gd name="connsiteY1" fmla="*/ 140669 h 1780243"/>
              <a:gd name="connsiteX2" fmla="*/ 277992 w 3292655"/>
              <a:gd name="connsiteY2" fmla="*/ 1505125 h 1780243"/>
              <a:gd name="connsiteX3" fmla="*/ 592393 w 3292655"/>
              <a:gd name="connsiteY3" fmla="*/ 1726658 h 1780243"/>
              <a:gd name="connsiteX4" fmla="*/ 2242524 w 3292655"/>
              <a:gd name="connsiteY4" fmla="*/ 805038 h 1780243"/>
              <a:gd name="connsiteX5" fmla="*/ 2492555 w 3292655"/>
              <a:gd name="connsiteY5" fmla="*/ 705025 h 1780243"/>
              <a:gd name="connsiteX6" fmla="*/ 2971186 w 3292655"/>
              <a:gd name="connsiteY6" fmla="*/ 597869 h 1780243"/>
              <a:gd name="connsiteX7" fmla="*/ 3292655 w 3292655"/>
              <a:gd name="connsiteY7" fmla="*/ 519288 h 1780243"/>
              <a:gd name="connsiteX8" fmla="*/ 3292655 w 3292655"/>
              <a:gd name="connsiteY8" fmla="*/ 519288 h 1780243"/>
              <a:gd name="connsiteX0" fmla="*/ 0 w 3292655"/>
              <a:gd name="connsiteY0" fmla="*/ 13388 h 1787617"/>
              <a:gd name="connsiteX1" fmla="*/ 127974 w 3292655"/>
              <a:gd name="connsiteY1" fmla="*/ 140669 h 1787617"/>
              <a:gd name="connsiteX2" fmla="*/ 277992 w 3292655"/>
              <a:gd name="connsiteY2" fmla="*/ 1505125 h 1787617"/>
              <a:gd name="connsiteX3" fmla="*/ 592393 w 3292655"/>
              <a:gd name="connsiteY3" fmla="*/ 1726658 h 1787617"/>
              <a:gd name="connsiteX4" fmla="*/ 2492555 w 3292655"/>
              <a:gd name="connsiteY4" fmla="*/ 705025 h 1787617"/>
              <a:gd name="connsiteX5" fmla="*/ 2971186 w 3292655"/>
              <a:gd name="connsiteY5" fmla="*/ 597869 h 1787617"/>
              <a:gd name="connsiteX6" fmla="*/ 3292655 w 3292655"/>
              <a:gd name="connsiteY6" fmla="*/ 519288 h 1787617"/>
              <a:gd name="connsiteX7" fmla="*/ 3292655 w 3292655"/>
              <a:gd name="connsiteY7" fmla="*/ 519288 h 1787617"/>
              <a:gd name="connsiteX0" fmla="*/ 0 w 3292655"/>
              <a:gd name="connsiteY0" fmla="*/ 13388 h 1795523"/>
              <a:gd name="connsiteX1" fmla="*/ 127974 w 3292655"/>
              <a:gd name="connsiteY1" fmla="*/ 140669 h 1795523"/>
              <a:gd name="connsiteX2" fmla="*/ 277992 w 3292655"/>
              <a:gd name="connsiteY2" fmla="*/ 1505125 h 1795523"/>
              <a:gd name="connsiteX3" fmla="*/ 592393 w 3292655"/>
              <a:gd name="connsiteY3" fmla="*/ 1726658 h 1795523"/>
              <a:gd name="connsiteX4" fmla="*/ 2971186 w 3292655"/>
              <a:gd name="connsiteY4" fmla="*/ 597869 h 1795523"/>
              <a:gd name="connsiteX5" fmla="*/ 3292655 w 3292655"/>
              <a:gd name="connsiteY5" fmla="*/ 519288 h 1795523"/>
              <a:gd name="connsiteX6" fmla="*/ 3292655 w 3292655"/>
              <a:gd name="connsiteY6" fmla="*/ 519288 h 1795523"/>
              <a:gd name="connsiteX0" fmla="*/ 0 w 3292655"/>
              <a:gd name="connsiteY0" fmla="*/ 13388 h 1801324"/>
              <a:gd name="connsiteX1" fmla="*/ 127974 w 3292655"/>
              <a:gd name="connsiteY1" fmla="*/ 140669 h 1801324"/>
              <a:gd name="connsiteX2" fmla="*/ 277992 w 3292655"/>
              <a:gd name="connsiteY2" fmla="*/ 1505125 h 1801324"/>
              <a:gd name="connsiteX3" fmla="*/ 592393 w 3292655"/>
              <a:gd name="connsiteY3" fmla="*/ 1726658 h 1801324"/>
              <a:gd name="connsiteX4" fmla="*/ 3292655 w 3292655"/>
              <a:gd name="connsiteY4" fmla="*/ 519288 h 1801324"/>
              <a:gd name="connsiteX5" fmla="*/ 3292655 w 3292655"/>
              <a:gd name="connsiteY5" fmla="*/ 519288 h 1801324"/>
              <a:gd name="connsiteX0" fmla="*/ 0 w 3292655"/>
              <a:gd name="connsiteY0" fmla="*/ 13388 h 1801324"/>
              <a:gd name="connsiteX1" fmla="*/ 127974 w 3292655"/>
              <a:gd name="connsiteY1" fmla="*/ 140669 h 1801324"/>
              <a:gd name="connsiteX2" fmla="*/ 277992 w 3292655"/>
              <a:gd name="connsiteY2" fmla="*/ 1505125 h 1801324"/>
              <a:gd name="connsiteX3" fmla="*/ 592393 w 3292655"/>
              <a:gd name="connsiteY3" fmla="*/ 1726658 h 1801324"/>
              <a:gd name="connsiteX4" fmla="*/ 3292655 w 3292655"/>
              <a:gd name="connsiteY4" fmla="*/ 519288 h 1801324"/>
              <a:gd name="connsiteX0" fmla="*/ 0 w 592393"/>
              <a:gd name="connsiteY0" fmla="*/ 13388 h 1801324"/>
              <a:gd name="connsiteX1" fmla="*/ 127974 w 592393"/>
              <a:gd name="connsiteY1" fmla="*/ 140669 h 1801324"/>
              <a:gd name="connsiteX2" fmla="*/ 277992 w 592393"/>
              <a:gd name="connsiteY2" fmla="*/ 1505125 h 1801324"/>
              <a:gd name="connsiteX3" fmla="*/ 592393 w 592393"/>
              <a:gd name="connsiteY3" fmla="*/ 1726658 h 1801324"/>
              <a:gd name="connsiteX0" fmla="*/ 0 w 548148"/>
              <a:gd name="connsiteY0" fmla="*/ 13388 h 1856297"/>
              <a:gd name="connsiteX1" fmla="*/ 127974 w 548148"/>
              <a:gd name="connsiteY1" fmla="*/ 140669 h 1856297"/>
              <a:gd name="connsiteX2" fmla="*/ 277992 w 548148"/>
              <a:gd name="connsiteY2" fmla="*/ 1505125 h 1856297"/>
              <a:gd name="connsiteX3" fmla="*/ 548148 w 548148"/>
              <a:gd name="connsiteY3" fmla="*/ 1793025 h 1856297"/>
              <a:gd name="connsiteX0" fmla="*/ 0 w 548148"/>
              <a:gd name="connsiteY0" fmla="*/ 13388 h 1794707"/>
              <a:gd name="connsiteX1" fmla="*/ 127974 w 548148"/>
              <a:gd name="connsiteY1" fmla="*/ 140669 h 1794707"/>
              <a:gd name="connsiteX2" fmla="*/ 277992 w 548148"/>
              <a:gd name="connsiteY2" fmla="*/ 1505125 h 1794707"/>
              <a:gd name="connsiteX3" fmla="*/ 548148 w 548148"/>
              <a:gd name="connsiteY3" fmla="*/ 1793025 h 1794707"/>
              <a:gd name="connsiteX0" fmla="*/ 0 w 548148"/>
              <a:gd name="connsiteY0" fmla="*/ 13388 h 1793025"/>
              <a:gd name="connsiteX1" fmla="*/ 127974 w 548148"/>
              <a:gd name="connsiteY1" fmla="*/ 140669 h 1793025"/>
              <a:gd name="connsiteX2" fmla="*/ 277992 w 548148"/>
              <a:gd name="connsiteY2" fmla="*/ 1505125 h 1793025"/>
              <a:gd name="connsiteX3" fmla="*/ 548148 w 548148"/>
              <a:gd name="connsiteY3" fmla="*/ 1793025 h 1793025"/>
              <a:gd name="connsiteX0" fmla="*/ 0 w 548148"/>
              <a:gd name="connsiteY0" fmla="*/ 13388 h 1793025"/>
              <a:gd name="connsiteX1" fmla="*/ 127974 w 548148"/>
              <a:gd name="connsiteY1" fmla="*/ 140669 h 1793025"/>
              <a:gd name="connsiteX2" fmla="*/ 277992 w 548148"/>
              <a:gd name="connsiteY2" fmla="*/ 1505125 h 1793025"/>
              <a:gd name="connsiteX3" fmla="*/ 548148 w 548148"/>
              <a:gd name="connsiteY3" fmla="*/ 1793025 h 1793025"/>
              <a:gd name="connsiteX0" fmla="*/ 0 w 548148"/>
              <a:gd name="connsiteY0" fmla="*/ 13388 h 1793025"/>
              <a:gd name="connsiteX1" fmla="*/ 127974 w 548148"/>
              <a:gd name="connsiteY1" fmla="*/ 140669 h 1793025"/>
              <a:gd name="connsiteX2" fmla="*/ 277992 w 548148"/>
              <a:gd name="connsiteY2" fmla="*/ 1505125 h 1793025"/>
              <a:gd name="connsiteX3" fmla="*/ 548148 w 548148"/>
              <a:gd name="connsiteY3" fmla="*/ 1793025 h 1793025"/>
              <a:gd name="connsiteX0" fmla="*/ 0 w 548148"/>
              <a:gd name="connsiteY0" fmla="*/ 13388 h 1793025"/>
              <a:gd name="connsiteX1" fmla="*/ 127974 w 548148"/>
              <a:gd name="connsiteY1" fmla="*/ 140669 h 1793025"/>
              <a:gd name="connsiteX2" fmla="*/ 277992 w 548148"/>
              <a:gd name="connsiteY2" fmla="*/ 1505125 h 1793025"/>
              <a:gd name="connsiteX3" fmla="*/ 548148 w 548148"/>
              <a:gd name="connsiteY3" fmla="*/ 1793025 h 1793025"/>
              <a:gd name="connsiteX0" fmla="*/ 0 w 548148"/>
              <a:gd name="connsiteY0" fmla="*/ 13388 h 1793025"/>
              <a:gd name="connsiteX1" fmla="*/ 127974 w 548148"/>
              <a:gd name="connsiteY1" fmla="*/ 140669 h 1793025"/>
              <a:gd name="connsiteX2" fmla="*/ 277992 w 548148"/>
              <a:gd name="connsiteY2" fmla="*/ 1505125 h 1793025"/>
              <a:gd name="connsiteX3" fmla="*/ 548148 w 548148"/>
              <a:gd name="connsiteY3" fmla="*/ 1793025 h 1793025"/>
              <a:gd name="connsiteX0" fmla="*/ 0 w 481781"/>
              <a:gd name="connsiteY0" fmla="*/ 13388 h 1829896"/>
              <a:gd name="connsiteX1" fmla="*/ 127974 w 481781"/>
              <a:gd name="connsiteY1" fmla="*/ 140669 h 1829896"/>
              <a:gd name="connsiteX2" fmla="*/ 277992 w 481781"/>
              <a:gd name="connsiteY2" fmla="*/ 1505125 h 1829896"/>
              <a:gd name="connsiteX3" fmla="*/ 481781 w 481781"/>
              <a:gd name="connsiteY3" fmla="*/ 1829896 h 1829896"/>
              <a:gd name="connsiteX0" fmla="*/ 0 w 463308"/>
              <a:gd name="connsiteY0" fmla="*/ 16421 h 1851402"/>
              <a:gd name="connsiteX1" fmla="*/ 109501 w 463308"/>
              <a:gd name="connsiteY1" fmla="*/ 162175 h 1851402"/>
              <a:gd name="connsiteX2" fmla="*/ 259519 w 463308"/>
              <a:gd name="connsiteY2" fmla="*/ 1526631 h 1851402"/>
              <a:gd name="connsiteX3" fmla="*/ 463308 w 463308"/>
              <a:gd name="connsiteY3" fmla="*/ 1851402 h 1851402"/>
              <a:gd name="connsiteX0" fmla="*/ 0 w 463308"/>
              <a:gd name="connsiteY0" fmla="*/ 0 h 1834981"/>
              <a:gd name="connsiteX1" fmla="*/ 109501 w 463308"/>
              <a:gd name="connsiteY1" fmla="*/ 145754 h 1834981"/>
              <a:gd name="connsiteX2" fmla="*/ 259519 w 463308"/>
              <a:gd name="connsiteY2" fmla="*/ 1510210 h 1834981"/>
              <a:gd name="connsiteX3" fmla="*/ 463308 w 463308"/>
              <a:gd name="connsiteY3" fmla="*/ 1834981 h 1834981"/>
              <a:gd name="connsiteX0" fmla="*/ 0 w 463308"/>
              <a:gd name="connsiteY0" fmla="*/ 0 h 1834981"/>
              <a:gd name="connsiteX1" fmla="*/ 109501 w 463308"/>
              <a:gd name="connsiteY1" fmla="*/ 145754 h 1834981"/>
              <a:gd name="connsiteX2" fmla="*/ 259519 w 463308"/>
              <a:gd name="connsiteY2" fmla="*/ 1510210 h 1834981"/>
              <a:gd name="connsiteX3" fmla="*/ 463308 w 463308"/>
              <a:gd name="connsiteY3" fmla="*/ 1834981 h 1834981"/>
              <a:gd name="connsiteX0" fmla="*/ 0 w 463308"/>
              <a:gd name="connsiteY0" fmla="*/ 0 h 1834981"/>
              <a:gd name="connsiteX1" fmla="*/ 72556 w 463308"/>
              <a:gd name="connsiteY1" fmla="*/ 262748 h 1834981"/>
              <a:gd name="connsiteX2" fmla="*/ 259519 w 463308"/>
              <a:gd name="connsiteY2" fmla="*/ 1510210 h 1834981"/>
              <a:gd name="connsiteX3" fmla="*/ 463308 w 463308"/>
              <a:gd name="connsiteY3" fmla="*/ 1834981 h 1834981"/>
            </a:gdLst>
            <a:ahLst/>
            <a:cxnLst>
              <a:cxn ang="0">
                <a:pos x="connsiteX0" y="connsiteY0"/>
              </a:cxn>
              <a:cxn ang="0">
                <a:pos x="connsiteX1" y="connsiteY1"/>
              </a:cxn>
              <a:cxn ang="0">
                <a:pos x="connsiteX2" y="connsiteY2"/>
              </a:cxn>
              <a:cxn ang="0">
                <a:pos x="connsiteX3" y="connsiteY3"/>
              </a:cxn>
            </a:cxnLst>
            <a:rect l="l" t="t" r="r" b="b"/>
            <a:pathLst>
              <a:path w="463308" h="1834981">
                <a:moveTo>
                  <a:pt x="0" y="0"/>
                </a:moveTo>
                <a:cubicBezTo>
                  <a:pt x="73002" y="94337"/>
                  <a:pt x="29303" y="11046"/>
                  <a:pt x="72556" y="262748"/>
                </a:cubicBezTo>
                <a:cubicBezTo>
                  <a:pt x="115809" y="514450"/>
                  <a:pt x="194394" y="1248171"/>
                  <a:pt x="259519" y="1510210"/>
                </a:cubicBezTo>
                <a:cubicBezTo>
                  <a:pt x="324644" y="1772249"/>
                  <a:pt x="152593" y="1556834"/>
                  <a:pt x="463308" y="1834981"/>
                </a:cubicBezTo>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1746"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Freeform: Shape 96"/>
          <p:cNvSpPr/>
          <p:nvPr/>
        </p:nvSpPr>
        <p:spPr>
          <a:xfrm>
            <a:off x="7985578" y="2890731"/>
            <a:ext cx="3718910" cy="1702833"/>
          </a:xfrm>
          <a:custGeom>
            <a:avLst/>
            <a:gdLst>
              <a:gd name="connsiteX0" fmla="*/ 0 w 7465219"/>
              <a:gd name="connsiteY0" fmla="*/ 2258867 h 2260012"/>
              <a:gd name="connsiteX1" fmla="*/ 564356 w 7465219"/>
              <a:gd name="connsiteY1" fmla="*/ 2187429 h 2260012"/>
              <a:gd name="connsiteX2" fmla="*/ 1378744 w 7465219"/>
              <a:gd name="connsiteY2" fmla="*/ 1794523 h 2260012"/>
              <a:gd name="connsiteX3" fmla="*/ 2071688 w 7465219"/>
              <a:gd name="connsiteY3" fmla="*/ 1115867 h 2260012"/>
              <a:gd name="connsiteX4" fmla="*/ 2150269 w 7465219"/>
              <a:gd name="connsiteY4" fmla="*/ 1015854 h 2260012"/>
              <a:gd name="connsiteX5" fmla="*/ 2393156 w 7465219"/>
              <a:gd name="connsiteY5" fmla="*/ 701529 h 2260012"/>
              <a:gd name="connsiteX6" fmla="*/ 3086100 w 7465219"/>
              <a:gd name="connsiteY6" fmla="*/ 172892 h 2260012"/>
              <a:gd name="connsiteX7" fmla="*/ 3714750 w 7465219"/>
              <a:gd name="connsiteY7" fmla="*/ 51448 h 2260012"/>
              <a:gd name="connsiteX8" fmla="*/ 4300538 w 7465219"/>
              <a:gd name="connsiteY8" fmla="*/ 137173 h 2260012"/>
              <a:gd name="connsiteX9" fmla="*/ 4450556 w 7465219"/>
              <a:gd name="connsiteY9" fmla="*/ 1501629 h 2260012"/>
              <a:gd name="connsiteX10" fmla="*/ 5064919 w 7465219"/>
              <a:gd name="connsiteY10" fmla="*/ 1744517 h 2260012"/>
              <a:gd name="connsiteX11" fmla="*/ 5572125 w 7465219"/>
              <a:gd name="connsiteY11" fmla="*/ 1508773 h 2260012"/>
              <a:gd name="connsiteX12" fmla="*/ 6243638 w 7465219"/>
              <a:gd name="connsiteY12" fmla="*/ 1022998 h 2260012"/>
              <a:gd name="connsiteX13" fmla="*/ 6629400 w 7465219"/>
              <a:gd name="connsiteY13" fmla="*/ 644379 h 2260012"/>
              <a:gd name="connsiteX14" fmla="*/ 7143750 w 7465219"/>
              <a:gd name="connsiteY14" fmla="*/ 594373 h 2260012"/>
              <a:gd name="connsiteX15" fmla="*/ 7465219 w 7465219"/>
              <a:gd name="connsiteY15" fmla="*/ 515792 h 2260012"/>
              <a:gd name="connsiteX16" fmla="*/ 7465219 w 7465219"/>
              <a:gd name="connsiteY16"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71688 w 7465219"/>
              <a:gd name="connsiteY3" fmla="*/ 1115867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14538 w 7465219"/>
              <a:gd name="connsiteY3" fmla="*/ 958705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58867 h 2260012"/>
              <a:gd name="connsiteX1" fmla="*/ 564356 w 7465219"/>
              <a:gd name="connsiteY1" fmla="*/ 2187429 h 2260012"/>
              <a:gd name="connsiteX2" fmla="*/ 1378744 w 7465219"/>
              <a:gd name="connsiteY2" fmla="*/ 1794523 h 2260012"/>
              <a:gd name="connsiteX3" fmla="*/ 2014538 w 7465219"/>
              <a:gd name="connsiteY3" fmla="*/ 958705 h 2260012"/>
              <a:gd name="connsiteX4" fmla="*/ 2393156 w 7465219"/>
              <a:gd name="connsiteY4" fmla="*/ 701529 h 2260012"/>
              <a:gd name="connsiteX5" fmla="*/ 3086100 w 7465219"/>
              <a:gd name="connsiteY5" fmla="*/ 172892 h 2260012"/>
              <a:gd name="connsiteX6" fmla="*/ 3714750 w 7465219"/>
              <a:gd name="connsiteY6" fmla="*/ 51448 h 2260012"/>
              <a:gd name="connsiteX7" fmla="*/ 4300538 w 7465219"/>
              <a:gd name="connsiteY7" fmla="*/ 137173 h 2260012"/>
              <a:gd name="connsiteX8" fmla="*/ 4450556 w 7465219"/>
              <a:gd name="connsiteY8" fmla="*/ 1501629 h 2260012"/>
              <a:gd name="connsiteX9" fmla="*/ 5064919 w 7465219"/>
              <a:gd name="connsiteY9" fmla="*/ 1744517 h 2260012"/>
              <a:gd name="connsiteX10" fmla="*/ 5572125 w 7465219"/>
              <a:gd name="connsiteY10" fmla="*/ 1508773 h 2260012"/>
              <a:gd name="connsiteX11" fmla="*/ 6243638 w 7465219"/>
              <a:gd name="connsiteY11" fmla="*/ 1022998 h 2260012"/>
              <a:gd name="connsiteX12" fmla="*/ 6629400 w 7465219"/>
              <a:gd name="connsiteY12" fmla="*/ 644379 h 2260012"/>
              <a:gd name="connsiteX13" fmla="*/ 7143750 w 7465219"/>
              <a:gd name="connsiteY13" fmla="*/ 594373 h 2260012"/>
              <a:gd name="connsiteX14" fmla="*/ 7465219 w 7465219"/>
              <a:gd name="connsiteY14" fmla="*/ 515792 h 2260012"/>
              <a:gd name="connsiteX15" fmla="*/ 7465219 w 7465219"/>
              <a:gd name="connsiteY15" fmla="*/ 515792 h 2260012"/>
              <a:gd name="connsiteX0" fmla="*/ 0 w 7465219"/>
              <a:gd name="connsiteY0" fmla="*/ 2262024 h 2263169"/>
              <a:gd name="connsiteX1" fmla="*/ 564356 w 7465219"/>
              <a:gd name="connsiteY1" fmla="*/ 2190586 h 2263169"/>
              <a:gd name="connsiteX2" fmla="*/ 1378744 w 7465219"/>
              <a:gd name="connsiteY2" fmla="*/ 1797680 h 2263169"/>
              <a:gd name="connsiteX3" fmla="*/ 2014538 w 7465219"/>
              <a:gd name="connsiteY3" fmla="*/ 961862 h 2263169"/>
              <a:gd name="connsiteX4" fmla="*/ 2393156 w 7465219"/>
              <a:gd name="connsiteY4" fmla="*/ 704686 h 2263169"/>
              <a:gd name="connsiteX5" fmla="*/ 3136107 w 7465219"/>
              <a:gd name="connsiteY5" fmla="*/ 233199 h 2263169"/>
              <a:gd name="connsiteX6" fmla="*/ 3714750 w 7465219"/>
              <a:gd name="connsiteY6" fmla="*/ 54605 h 2263169"/>
              <a:gd name="connsiteX7" fmla="*/ 4300538 w 7465219"/>
              <a:gd name="connsiteY7" fmla="*/ 140330 h 2263169"/>
              <a:gd name="connsiteX8" fmla="*/ 4450556 w 7465219"/>
              <a:gd name="connsiteY8" fmla="*/ 1504786 h 2263169"/>
              <a:gd name="connsiteX9" fmla="*/ 5064919 w 7465219"/>
              <a:gd name="connsiteY9" fmla="*/ 1747674 h 2263169"/>
              <a:gd name="connsiteX10" fmla="*/ 5572125 w 7465219"/>
              <a:gd name="connsiteY10" fmla="*/ 1511930 h 2263169"/>
              <a:gd name="connsiteX11" fmla="*/ 6243638 w 7465219"/>
              <a:gd name="connsiteY11" fmla="*/ 1026155 h 2263169"/>
              <a:gd name="connsiteX12" fmla="*/ 6629400 w 7465219"/>
              <a:gd name="connsiteY12" fmla="*/ 647536 h 2263169"/>
              <a:gd name="connsiteX13" fmla="*/ 7143750 w 7465219"/>
              <a:gd name="connsiteY13" fmla="*/ 597530 h 2263169"/>
              <a:gd name="connsiteX14" fmla="*/ 7465219 w 7465219"/>
              <a:gd name="connsiteY14" fmla="*/ 518949 h 2263169"/>
              <a:gd name="connsiteX15" fmla="*/ 7465219 w 7465219"/>
              <a:gd name="connsiteY15" fmla="*/ 518949 h 2263169"/>
              <a:gd name="connsiteX0" fmla="*/ 0 w 7465219"/>
              <a:gd name="connsiteY0" fmla="*/ 2262024 h 2263169"/>
              <a:gd name="connsiteX1" fmla="*/ 564356 w 7465219"/>
              <a:gd name="connsiteY1" fmla="*/ 2190586 h 2263169"/>
              <a:gd name="connsiteX2" fmla="*/ 1378744 w 7465219"/>
              <a:gd name="connsiteY2" fmla="*/ 1797680 h 2263169"/>
              <a:gd name="connsiteX3" fmla="*/ 2014538 w 7465219"/>
              <a:gd name="connsiteY3" fmla="*/ 961862 h 2263169"/>
              <a:gd name="connsiteX4" fmla="*/ 2393156 w 7465219"/>
              <a:gd name="connsiteY4" fmla="*/ 704686 h 2263169"/>
              <a:gd name="connsiteX5" fmla="*/ 3136107 w 7465219"/>
              <a:gd name="connsiteY5" fmla="*/ 233199 h 2263169"/>
              <a:gd name="connsiteX6" fmla="*/ 3714750 w 7465219"/>
              <a:gd name="connsiteY6" fmla="*/ 54605 h 2263169"/>
              <a:gd name="connsiteX7" fmla="*/ 4300538 w 7465219"/>
              <a:gd name="connsiteY7" fmla="*/ 140330 h 2263169"/>
              <a:gd name="connsiteX8" fmla="*/ 4450556 w 7465219"/>
              <a:gd name="connsiteY8" fmla="*/ 1504786 h 2263169"/>
              <a:gd name="connsiteX9" fmla="*/ 5064919 w 7465219"/>
              <a:gd name="connsiteY9" fmla="*/ 1747674 h 2263169"/>
              <a:gd name="connsiteX10" fmla="*/ 5572125 w 7465219"/>
              <a:gd name="connsiteY10" fmla="*/ 1511930 h 2263169"/>
              <a:gd name="connsiteX11" fmla="*/ 6243638 w 7465219"/>
              <a:gd name="connsiteY11" fmla="*/ 1026155 h 2263169"/>
              <a:gd name="connsiteX12" fmla="*/ 6629400 w 7465219"/>
              <a:gd name="connsiteY12" fmla="*/ 647536 h 2263169"/>
              <a:gd name="connsiteX13" fmla="*/ 7143750 w 7465219"/>
              <a:gd name="connsiteY13" fmla="*/ 597530 h 2263169"/>
              <a:gd name="connsiteX14" fmla="*/ 7465219 w 7465219"/>
              <a:gd name="connsiteY14" fmla="*/ 518949 h 2263169"/>
              <a:gd name="connsiteX15" fmla="*/ 7465219 w 7465219"/>
              <a:gd name="connsiteY15" fmla="*/ 518949 h 2263169"/>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243638 w 7465219"/>
              <a:gd name="connsiteY11" fmla="*/ 1030206 h 2267220"/>
              <a:gd name="connsiteX12" fmla="*/ 6629400 w 7465219"/>
              <a:gd name="connsiteY12" fmla="*/ 65158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29400 w 7465219"/>
              <a:gd name="connsiteY12" fmla="*/ 65158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014538 w 7465219"/>
              <a:gd name="connsiteY3" fmla="*/ 965913 h 2267220"/>
              <a:gd name="connsiteX4" fmla="*/ 2137287 w 7465219"/>
              <a:gd name="connsiteY4" fmla="*/ 813513 h 2267220"/>
              <a:gd name="connsiteX5" fmla="*/ 2393156 w 7465219"/>
              <a:gd name="connsiteY5" fmla="*/ 708737 h 2267220"/>
              <a:gd name="connsiteX6" fmla="*/ 3157539 w 7465219"/>
              <a:gd name="connsiteY6" fmla="*/ 308688 h 2267220"/>
              <a:gd name="connsiteX7" fmla="*/ 3714750 w 7465219"/>
              <a:gd name="connsiteY7" fmla="*/ 58656 h 2267220"/>
              <a:gd name="connsiteX8" fmla="*/ 4300538 w 7465219"/>
              <a:gd name="connsiteY8" fmla="*/ 144381 h 2267220"/>
              <a:gd name="connsiteX9" fmla="*/ 4450556 w 7465219"/>
              <a:gd name="connsiteY9" fmla="*/ 1508837 h 2267220"/>
              <a:gd name="connsiteX10" fmla="*/ 5064919 w 7465219"/>
              <a:gd name="connsiteY10" fmla="*/ 1751725 h 2267220"/>
              <a:gd name="connsiteX11" fmla="*/ 5572125 w 7465219"/>
              <a:gd name="connsiteY11" fmla="*/ 1515981 h 2267220"/>
              <a:gd name="connsiteX12" fmla="*/ 6415088 w 7465219"/>
              <a:gd name="connsiteY12" fmla="*/ 808750 h 2267220"/>
              <a:gd name="connsiteX13" fmla="*/ 6665119 w 7465219"/>
              <a:gd name="connsiteY13" fmla="*/ 708737 h 2267220"/>
              <a:gd name="connsiteX14" fmla="*/ 7143750 w 7465219"/>
              <a:gd name="connsiteY14" fmla="*/ 601581 h 2267220"/>
              <a:gd name="connsiteX15" fmla="*/ 7465219 w 7465219"/>
              <a:gd name="connsiteY15" fmla="*/ 523000 h 2267220"/>
              <a:gd name="connsiteX16" fmla="*/ 7465219 w 7465219"/>
              <a:gd name="connsiteY16"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6 w 7465219"/>
              <a:gd name="connsiteY4" fmla="*/ 708737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415278 w 7465219"/>
              <a:gd name="connsiteY4" fmla="*/ 730860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415278 w 7465219"/>
              <a:gd name="connsiteY4" fmla="*/ 730860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415278 w 7465219"/>
              <a:gd name="connsiteY4" fmla="*/ 730860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5 w 7465219"/>
              <a:gd name="connsiteY4" fmla="*/ 671866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267220"/>
              <a:gd name="connsiteX1" fmla="*/ 564356 w 7465219"/>
              <a:gd name="connsiteY1" fmla="*/ 2194637 h 2267220"/>
              <a:gd name="connsiteX2" fmla="*/ 1378744 w 7465219"/>
              <a:gd name="connsiteY2" fmla="*/ 1801731 h 2267220"/>
              <a:gd name="connsiteX3" fmla="*/ 2137287 w 7465219"/>
              <a:gd name="connsiteY3" fmla="*/ 813513 h 2267220"/>
              <a:gd name="connsiteX4" fmla="*/ 2393155 w 7465219"/>
              <a:gd name="connsiteY4" fmla="*/ 671866 h 2267220"/>
              <a:gd name="connsiteX5" fmla="*/ 3157539 w 7465219"/>
              <a:gd name="connsiteY5" fmla="*/ 308688 h 2267220"/>
              <a:gd name="connsiteX6" fmla="*/ 3714750 w 7465219"/>
              <a:gd name="connsiteY6" fmla="*/ 58656 h 2267220"/>
              <a:gd name="connsiteX7" fmla="*/ 4300538 w 7465219"/>
              <a:gd name="connsiteY7" fmla="*/ 144381 h 2267220"/>
              <a:gd name="connsiteX8" fmla="*/ 4450556 w 7465219"/>
              <a:gd name="connsiteY8" fmla="*/ 1508837 h 2267220"/>
              <a:gd name="connsiteX9" fmla="*/ 5064919 w 7465219"/>
              <a:gd name="connsiteY9" fmla="*/ 1751725 h 2267220"/>
              <a:gd name="connsiteX10" fmla="*/ 5572125 w 7465219"/>
              <a:gd name="connsiteY10" fmla="*/ 1515981 h 2267220"/>
              <a:gd name="connsiteX11" fmla="*/ 6415088 w 7465219"/>
              <a:gd name="connsiteY11" fmla="*/ 808750 h 2267220"/>
              <a:gd name="connsiteX12" fmla="*/ 6665119 w 7465219"/>
              <a:gd name="connsiteY12" fmla="*/ 708737 h 2267220"/>
              <a:gd name="connsiteX13" fmla="*/ 7143750 w 7465219"/>
              <a:gd name="connsiteY13" fmla="*/ 601581 h 2267220"/>
              <a:gd name="connsiteX14" fmla="*/ 7465219 w 7465219"/>
              <a:gd name="connsiteY14" fmla="*/ 523000 h 2267220"/>
              <a:gd name="connsiteX15" fmla="*/ 7465219 w 7465219"/>
              <a:gd name="connsiteY15" fmla="*/ 523000 h 2267220"/>
              <a:gd name="connsiteX0" fmla="*/ 0 w 7465219"/>
              <a:gd name="connsiteY0" fmla="*/ 2266075 h 2325387"/>
              <a:gd name="connsiteX1" fmla="*/ 564356 w 7465219"/>
              <a:gd name="connsiteY1" fmla="*/ 2194637 h 2325387"/>
              <a:gd name="connsiteX2" fmla="*/ 2137287 w 7465219"/>
              <a:gd name="connsiteY2" fmla="*/ 813513 h 2325387"/>
              <a:gd name="connsiteX3" fmla="*/ 2393155 w 7465219"/>
              <a:gd name="connsiteY3" fmla="*/ 671866 h 2325387"/>
              <a:gd name="connsiteX4" fmla="*/ 3157539 w 7465219"/>
              <a:gd name="connsiteY4" fmla="*/ 308688 h 2325387"/>
              <a:gd name="connsiteX5" fmla="*/ 3714750 w 7465219"/>
              <a:gd name="connsiteY5" fmla="*/ 58656 h 2325387"/>
              <a:gd name="connsiteX6" fmla="*/ 4300538 w 7465219"/>
              <a:gd name="connsiteY6" fmla="*/ 144381 h 2325387"/>
              <a:gd name="connsiteX7" fmla="*/ 4450556 w 7465219"/>
              <a:gd name="connsiteY7" fmla="*/ 1508837 h 2325387"/>
              <a:gd name="connsiteX8" fmla="*/ 5064919 w 7465219"/>
              <a:gd name="connsiteY8" fmla="*/ 1751725 h 2325387"/>
              <a:gd name="connsiteX9" fmla="*/ 5572125 w 7465219"/>
              <a:gd name="connsiteY9" fmla="*/ 1515981 h 2325387"/>
              <a:gd name="connsiteX10" fmla="*/ 6415088 w 7465219"/>
              <a:gd name="connsiteY10" fmla="*/ 808750 h 2325387"/>
              <a:gd name="connsiteX11" fmla="*/ 6665119 w 7465219"/>
              <a:gd name="connsiteY11" fmla="*/ 708737 h 2325387"/>
              <a:gd name="connsiteX12" fmla="*/ 7143750 w 7465219"/>
              <a:gd name="connsiteY12" fmla="*/ 601581 h 2325387"/>
              <a:gd name="connsiteX13" fmla="*/ 7465219 w 7465219"/>
              <a:gd name="connsiteY13" fmla="*/ 523000 h 2325387"/>
              <a:gd name="connsiteX14" fmla="*/ 7465219 w 7465219"/>
              <a:gd name="connsiteY14" fmla="*/ 523000 h 2325387"/>
              <a:gd name="connsiteX0" fmla="*/ 0 w 7465219"/>
              <a:gd name="connsiteY0" fmla="*/ 2266075 h 2266075"/>
              <a:gd name="connsiteX1" fmla="*/ 2137287 w 7465219"/>
              <a:gd name="connsiteY1" fmla="*/ 813513 h 2266075"/>
              <a:gd name="connsiteX2" fmla="*/ 2393155 w 7465219"/>
              <a:gd name="connsiteY2" fmla="*/ 671866 h 2266075"/>
              <a:gd name="connsiteX3" fmla="*/ 3157539 w 7465219"/>
              <a:gd name="connsiteY3" fmla="*/ 308688 h 2266075"/>
              <a:gd name="connsiteX4" fmla="*/ 3714750 w 7465219"/>
              <a:gd name="connsiteY4" fmla="*/ 58656 h 2266075"/>
              <a:gd name="connsiteX5" fmla="*/ 4300538 w 7465219"/>
              <a:gd name="connsiteY5" fmla="*/ 144381 h 2266075"/>
              <a:gd name="connsiteX6" fmla="*/ 4450556 w 7465219"/>
              <a:gd name="connsiteY6" fmla="*/ 1508837 h 2266075"/>
              <a:gd name="connsiteX7" fmla="*/ 5064919 w 7465219"/>
              <a:gd name="connsiteY7" fmla="*/ 1751725 h 2266075"/>
              <a:gd name="connsiteX8" fmla="*/ 5572125 w 7465219"/>
              <a:gd name="connsiteY8" fmla="*/ 1515981 h 2266075"/>
              <a:gd name="connsiteX9" fmla="*/ 6415088 w 7465219"/>
              <a:gd name="connsiteY9" fmla="*/ 808750 h 2266075"/>
              <a:gd name="connsiteX10" fmla="*/ 6665119 w 7465219"/>
              <a:gd name="connsiteY10" fmla="*/ 708737 h 2266075"/>
              <a:gd name="connsiteX11" fmla="*/ 7143750 w 7465219"/>
              <a:gd name="connsiteY11" fmla="*/ 601581 h 2266075"/>
              <a:gd name="connsiteX12" fmla="*/ 7465219 w 7465219"/>
              <a:gd name="connsiteY12" fmla="*/ 523000 h 2266075"/>
              <a:gd name="connsiteX13" fmla="*/ 7465219 w 7465219"/>
              <a:gd name="connsiteY13" fmla="*/ 523000 h 2266075"/>
              <a:gd name="connsiteX0" fmla="*/ 0 w 5327932"/>
              <a:gd name="connsiteY0" fmla="*/ 813513 h 1751954"/>
              <a:gd name="connsiteX1" fmla="*/ 255868 w 5327932"/>
              <a:gd name="connsiteY1" fmla="*/ 671866 h 1751954"/>
              <a:gd name="connsiteX2" fmla="*/ 1020252 w 5327932"/>
              <a:gd name="connsiteY2" fmla="*/ 308688 h 1751954"/>
              <a:gd name="connsiteX3" fmla="*/ 1577463 w 5327932"/>
              <a:gd name="connsiteY3" fmla="*/ 58656 h 1751954"/>
              <a:gd name="connsiteX4" fmla="*/ 2163251 w 5327932"/>
              <a:gd name="connsiteY4" fmla="*/ 144381 h 1751954"/>
              <a:gd name="connsiteX5" fmla="*/ 2313269 w 5327932"/>
              <a:gd name="connsiteY5" fmla="*/ 1508837 h 1751954"/>
              <a:gd name="connsiteX6" fmla="*/ 2927632 w 5327932"/>
              <a:gd name="connsiteY6" fmla="*/ 1751725 h 1751954"/>
              <a:gd name="connsiteX7" fmla="*/ 3434838 w 5327932"/>
              <a:gd name="connsiteY7" fmla="*/ 1515981 h 1751954"/>
              <a:gd name="connsiteX8" fmla="*/ 4277801 w 5327932"/>
              <a:gd name="connsiteY8" fmla="*/ 808750 h 1751954"/>
              <a:gd name="connsiteX9" fmla="*/ 4527832 w 5327932"/>
              <a:gd name="connsiteY9" fmla="*/ 708737 h 1751954"/>
              <a:gd name="connsiteX10" fmla="*/ 5006463 w 5327932"/>
              <a:gd name="connsiteY10" fmla="*/ 601581 h 1751954"/>
              <a:gd name="connsiteX11" fmla="*/ 5327932 w 5327932"/>
              <a:gd name="connsiteY11" fmla="*/ 523000 h 1751954"/>
              <a:gd name="connsiteX12" fmla="*/ 5327932 w 5327932"/>
              <a:gd name="connsiteY12" fmla="*/ 523000 h 1751954"/>
              <a:gd name="connsiteX0" fmla="*/ 0 w 5327932"/>
              <a:gd name="connsiteY0" fmla="*/ 820675 h 1759116"/>
              <a:gd name="connsiteX1" fmla="*/ 255868 w 5327932"/>
              <a:gd name="connsiteY1" fmla="*/ 679028 h 1759116"/>
              <a:gd name="connsiteX2" fmla="*/ 1020252 w 5327932"/>
              <a:gd name="connsiteY2" fmla="*/ 315850 h 1759116"/>
              <a:gd name="connsiteX3" fmla="*/ 1577463 w 5327932"/>
              <a:gd name="connsiteY3" fmla="*/ 65818 h 1759116"/>
              <a:gd name="connsiteX4" fmla="*/ 2035277 w 5327932"/>
              <a:gd name="connsiteY4" fmla="*/ 24262 h 1759116"/>
              <a:gd name="connsiteX5" fmla="*/ 2163251 w 5327932"/>
              <a:gd name="connsiteY5" fmla="*/ 151543 h 1759116"/>
              <a:gd name="connsiteX6" fmla="*/ 2313269 w 5327932"/>
              <a:gd name="connsiteY6" fmla="*/ 1515999 h 1759116"/>
              <a:gd name="connsiteX7" fmla="*/ 2927632 w 5327932"/>
              <a:gd name="connsiteY7" fmla="*/ 1758887 h 1759116"/>
              <a:gd name="connsiteX8" fmla="*/ 3434838 w 5327932"/>
              <a:gd name="connsiteY8" fmla="*/ 1523143 h 1759116"/>
              <a:gd name="connsiteX9" fmla="*/ 4277801 w 5327932"/>
              <a:gd name="connsiteY9" fmla="*/ 815912 h 1759116"/>
              <a:gd name="connsiteX10" fmla="*/ 4527832 w 5327932"/>
              <a:gd name="connsiteY10" fmla="*/ 715899 h 1759116"/>
              <a:gd name="connsiteX11" fmla="*/ 5006463 w 5327932"/>
              <a:gd name="connsiteY11" fmla="*/ 608743 h 1759116"/>
              <a:gd name="connsiteX12" fmla="*/ 5327932 w 5327932"/>
              <a:gd name="connsiteY12" fmla="*/ 530162 h 1759116"/>
              <a:gd name="connsiteX13" fmla="*/ 5327932 w 5327932"/>
              <a:gd name="connsiteY13" fmla="*/ 530162 h 1759116"/>
              <a:gd name="connsiteX0" fmla="*/ 0 w 5327932"/>
              <a:gd name="connsiteY0" fmla="*/ 820675 h 1759116"/>
              <a:gd name="connsiteX1" fmla="*/ 255868 w 5327932"/>
              <a:gd name="connsiteY1" fmla="*/ 679028 h 1759116"/>
              <a:gd name="connsiteX2" fmla="*/ 1020252 w 5327932"/>
              <a:gd name="connsiteY2" fmla="*/ 315850 h 1759116"/>
              <a:gd name="connsiteX3" fmla="*/ 1577463 w 5327932"/>
              <a:gd name="connsiteY3" fmla="*/ 65818 h 1759116"/>
              <a:gd name="connsiteX4" fmla="*/ 2035277 w 5327932"/>
              <a:gd name="connsiteY4" fmla="*/ 24262 h 1759116"/>
              <a:gd name="connsiteX5" fmla="*/ 2163251 w 5327932"/>
              <a:gd name="connsiteY5" fmla="*/ 151543 h 1759116"/>
              <a:gd name="connsiteX6" fmla="*/ 2313269 w 5327932"/>
              <a:gd name="connsiteY6" fmla="*/ 1515999 h 1759116"/>
              <a:gd name="connsiteX7" fmla="*/ 2927632 w 5327932"/>
              <a:gd name="connsiteY7" fmla="*/ 1758887 h 1759116"/>
              <a:gd name="connsiteX8" fmla="*/ 3434838 w 5327932"/>
              <a:gd name="connsiteY8" fmla="*/ 1523143 h 1759116"/>
              <a:gd name="connsiteX9" fmla="*/ 4277801 w 5327932"/>
              <a:gd name="connsiteY9" fmla="*/ 815912 h 1759116"/>
              <a:gd name="connsiteX10" fmla="*/ 4527832 w 5327932"/>
              <a:gd name="connsiteY10" fmla="*/ 715899 h 1759116"/>
              <a:gd name="connsiteX11" fmla="*/ 5006463 w 5327932"/>
              <a:gd name="connsiteY11" fmla="*/ 608743 h 1759116"/>
              <a:gd name="connsiteX12" fmla="*/ 5327932 w 5327932"/>
              <a:gd name="connsiteY12" fmla="*/ 530162 h 1759116"/>
              <a:gd name="connsiteX13" fmla="*/ 5327932 w 5327932"/>
              <a:gd name="connsiteY13" fmla="*/ 530162 h 1759116"/>
              <a:gd name="connsiteX0" fmla="*/ 0 w 5327932"/>
              <a:gd name="connsiteY0" fmla="*/ 815136 h 1753577"/>
              <a:gd name="connsiteX1" fmla="*/ 255868 w 5327932"/>
              <a:gd name="connsiteY1" fmla="*/ 673489 h 1753577"/>
              <a:gd name="connsiteX2" fmla="*/ 1020252 w 5327932"/>
              <a:gd name="connsiteY2" fmla="*/ 310311 h 1753577"/>
              <a:gd name="connsiteX3" fmla="*/ 1577463 w 5327932"/>
              <a:gd name="connsiteY3" fmla="*/ 60279 h 1753577"/>
              <a:gd name="connsiteX4" fmla="*/ 2035277 w 5327932"/>
              <a:gd name="connsiteY4" fmla="*/ 18723 h 1753577"/>
              <a:gd name="connsiteX5" fmla="*/ 2163251 w 5327932"/>
              <a:gd name="connsiteY5" fmla="*/ 146004 h 1753577"/>
              <a:gd name="connsiteX6" fmla="*/ 2313269 w 5327932"/>
              <a:gd name="connsiteY6" fmla="*/ 1510460 h 1753577"/>
              <a:gd name="connsiteX7" fmla="*/ 2927632 w 5327932"/>
              <a:gd name="connsiteY7" fmla="*/ 1753348 h 1753577"/>
              <a:gd name="connsiteX8" fmla="*/ 3434838 w 5327932"/>
              <a:gd name="connsiteY8" fmla="*/ 1517604 h 1753577"/>
              <a:gd name="connsiteX9" fmla="*/ 4277801 w 5327932"/>
              <a:gd name="connsiteY9" fmla="*/ 810373 h 1753577"/>
              <a:gd name="connsiteX10" fmla="*/ 4527832 w 5327932"/>
              <a:gd name="connsiteY10" fmla="*/ 710360 h 1753577"/>
              <a:gd name="connsiteX11" fmla="*/ 5006463 w 5327932"/>
              <a:gd name="connsiteY11" fmla="*/ 603204 h 1753577"/>
              <a:gd name="connsiteX12" fmla="*/ 5327932 w 5327932"/>
              <a:gd name="connsiteY12" fmla="*/ 524623 h 1753577"/>
              <a:gd name="connsiteX13" fmla="*/ 5327932 w 5327932"/>
              <a:gd name="connsiteY13" fmla="*/ 524623 h 1753577"/>
              <a:gd name="connsiteX0" fmla="*/ 0 w 5327932"/>
              <a:gd name="connsiteY0" fmla="*/ 809801 h 1748242"/>
              <a:gd name="connsiteX1" fmla="*/ 255868 w 5327932"/>
              <a:gd name="connsiteY1" fmla="*/ 668154 h 1748242"/>
              <a:gd name="connsiteX2" fmla="*/ 1020252 w 5327932"/>
              <a:gd name="connsiteY2" fmla="*/ 304976 h 1748242"/>
              <a:gd name="connsiteX3" fmla="*/ 1577463 w 5327932"/>
              <a:gd name="connsiteY3" fmla="*/ 54944 h 1748242"/>
              <a:gd name="connsiteX4" fmla="*/ 2035277 w 5327932"/>
              <a:gd name="connsiteY4" fmla="*/ 13388 h 1748242"/>
              <a:gd name="connsiteX5" fmla="*/ 2163251 w 5327932"/>
              <a:gd name="connsiteY5" fmla="*/ 140669 h 1748242"/>
              <a:gd name="connsiteX6" fmla="*/ 2313269 w 5327932"/>
              <a:gd name="connsiteY6" fmla="*/ 1505125 h 1748242"/>
              <a:gd name="connsiteX7" fmla="*/ 2927632 w 5327932"/>
              <a:gd name="connsiteY7" fmla="*/ 1748013 h 1748242"/>
              <a:gd name="connsiteX8" fmla="*/ 3434838 w 5327932"/>
              <a:gd name="connsiteY8" fmla="*/ 1512269 h 1748242"/>
              <a:gd name="connsiteX9" fmla="*/ 4277801 w 5327932"/>
              <a:gd name="connsiteY9" fmla="*/ 805038 h 1748242"/>
              <a:gd name="connsiteX10" fmla="*/ 4527832 w 5327932"/>
              <a:gd name="connsiteY10" fmla="*/ 705025 h 1748242"/>
              <a:gd name="connsiteX11" fmla="*/ 5006463 w 5327932"/>
              <a:gd name="connsiteY11" fmla="*/ 597869 h 1748242"/>
              <a:gd name="connsiteX12" fmla="*/ 5327932 w 5327932"/>
              <a:gd name="connsiteY12" fmla="*/ 519288 h 1748242"/>
              <a:gd name="connsiteX13" fmla="*/ 5327932 w 5327932"/>
              <a:gd name="connsiteY13" fmla="*/ 519288 h 1748242"/>
              <a:gd name="connsiteX0" fmla="*/ 0 w 5072064"/>
              <a:gd name="connsiteY0" fmla="*/ 668154 h 1748242"/>
              <a:gd name="connsiteX1" fmla="*/ 764384 w 5072064"/>
              <a:gd name="connsiteY1" fmla="*/ 304976 h 1748242"/>
              <a:gd name="connsiteX2" fmla="*/ 1321595 w 5072064"/>
              <a:gd name="connsiteY2" fmla="*/ 54944 h 1748242"/>
              <a:gd name="connsiteX3" fmla="*/ 1779409 w 5072064"/>
              <a:gd name="connsiteY3" fmla="*/ 13388 h 1748242"/>
              <a:gd name="connsiteX4" fmla="*/ 1907383 w 5072064"/>
              <a:gd name="connsiteY4" fmla="*/ 140669 h 1748242"/>
              <a:gd name="connsiteX5" fmla="*/ 2057401 w 5072064"/>
              <a:gd name="connsiteY5" fmla="*/ 1505125 h 1748242"/>
              <a:gd name="connsiteX6" fmla="*/ 2671764 w 5072064"/>
              <a:gd name="connsiteY6" fmla="*/ 1748013 h 1748242"/>
              <a:gd name="connsiteX7" fmla="*/ 3178970 w 5072064"/>
              <a:gd name="connsiteY7" fmla="*/ 1512269 h 1748242"/>
              <a:gd name="connsiteX8" fmla="*/ 4021933 w 5072064"/>
              <a:gd name="connsiteY8" fmla="*/ 805038 h 1748242"/>
              <a:gd name="connsiteX9" fmla="*/ 4271964 w 5072064"/>
              <a:gd name="connsiteY9" fmla="*/ 705025 h 1748242"/>
              <a:gd name="connsiteX10" fmla="*/ 4750595 w 5072064"/>
              <a:gd name="connsiteY10" fmla="*/ 597869 h 1748242"/>
              <a:gd name="connsiteX11" fmla="*/ 5072064 w 5072064"/>
              <a:gd name="connsiteY11" fmla="*/ 519288 h 1748242"/>
              <a:gd name="connsiteX12" fmla="*/ 5072064 w 5072064"/>
              <a:gd name="connsiteY12" fmla="*/ 519288 h 1748242"/>
              <a:gd name="connsiteX0" fmla="*/ 0 w 4307680"/>
              <a:gd name="connsiteY0" fmla="*/ 304976 h 1748242"/>
              <a:gd name="connsiteX1" fmla="*/ 557211 w 4307680"/>
              <a:gd name="connsiteY1" fmla="*/ 54944 h 1748242"/>
              <a:gd name="connsiteX2" fmla="*/ 1015025 w 4307680"/>
              <a:gd name="connsiteY2" fmla="*/ 13388 h 1748242"/>
              <a:gd name="connsiteX3" fmla="*/ 1142999 w 4307680"/>
              <a:gd name="connsiteY3" fmla="*/ 140669 h 1748242"/>
              <a:gd name="connsiteX4" fmla="*/ 1293017 w 4307680"/>
              <a:gd name="connsiteY4" fmla="*/ 1505125 h 1748242"/>
              <a:gd name="connsiteX5" fmla="*/ 1907380 w 4307680"/>
              <a:gd name="connsiteY5" fmla="*/ 1748013 h 1748242"/>
              <a:gd name="connsiteX6" fmla="*/ 2414586 w 4307680"/>
              <a:gd name="connsiteY6" fmla="*/ 1512269 h 1748242"/>
              <a:gd name="connsiteX7" fmla="*/ 3257549 w 4307680"/>
              <a:gd name="connsiteY7" fmla="*/ 805038 h 1748242"/>
              <a:gd name="connsiteX8" fmla="*/ 3507580 w 4307680"/>
              <a:gd name="connsiteY8" fmla="*/ 705025 h 1748242"/>
              <a:gd name="connsiteX9" fmla="*/ 3986211 w 4307680"/>
              <a:gd name="connsiteY9" fmla="*/ 597869 h 1748242"/>
              <a:gd name="connsiteX10" fmla="*/ 4307680 w 4307680"/>
              <a:gd name="connsiteY10" fmla="*/ 519288 h 1748242"/>
              <a:gd name="connsiteX11" fmla="*/ 4307680 w 4307680"/>
              <a:gd name="connsiteY11" fmla="*/ 519288 h 1748242"/>
              <a:gd name="connsiteX0" fmla="*/ 0 w 3750469"/>
              <a:gd name="connsiteY0" fmla="*/ 54944 h 1748242"/>
              <a:gd name="connsiteX1" fmla="*/ 457814 w 3750469"/>
              <a:gd name="connsiteY1" fmla="*/ 13388 h 1748242"/>
              <a:gd name="connsiteX2" fmla="*/ 585788 w 3750469"/>
              <a:gd name="connsiteY2" fmla="*/ 140669 h 1748242"/>
              <a:gd name="connsiteX3" fmla="*/ 735806 w 3750469"/>
              <a:gd name="connsiteY3" fmla="*/ 1505125 h 1748242"/>
              <a:gd name="connsiteX4" fmla="*/ 1350169 w 3750469"/>
              <a:gd name="connsiteY4" fmla="*/ 1748013 h 1748242"/>
              <a:gd name="connsiteX5" fmla="*/ 1857375 w 3750469"/>
              <a:gd name="connsiteY5" fmla="*/ 1512269 h 1748242"/>
              <a:gd name="connsiteX6" fmla="*/ 2700338 w 3750469"/>
              <a:gd name="connsiteY6" fmla="*/ 805038 h 1748242"/>
              <a:gd name="connsiteX7" fmla="*/ 2950369 w 3750469"/>
              <a:gd name="connsiteY7" fmla="*/ 705025 h 1748242"/>
              <a:gd name="connsiteX8" fmla="*/ 3429000 w 3750469"/>
              <a:gd name="connsiteY8" fmla="*/ 597869 h 1748242"/>
              <a:gd name="connsiteX9" fmla="*/ 3750469 w 3750469"/>
              <a:gd name="connsiteY9" fmla="*/ 519288 h 1748242"/>
              <a:gd name="connsiteX10" fmla="*/ 3750469 w 3750469"/>
              <a:gd name="connsiteY10" fmla="*/ 519288 h 1748242"/>
              <a:gd name="connsiteX0" fmla="*/ 0 w 3292655"/>
              <a:gd name="connsiteY0" fmla="*/ 13388 h 1748242"/>
              <a:gd name="connsiteX1" fmla="*/ 127974 w 3292655"/>
              <a:gd name="connsiteY1" fmla="*/ 140669 h 1748242"/>
              <a:gd name="connsiteX2" fmla="*/ 277992 w 3292655"/>
              <a:gd name="connsiteY2" fmla="*/ 1505125 h 1748242"/>
              <a:gd name="connsiteX3" fmla="*/ 892355 w 3292655"/>
              <a:gd name="connsiteY3" fmla="*/ 1748013 h 1748242"/>
              <a:gd name="connsiteX4" fmla="*/ 1399561 w 3292655"/>
              <a:gd name="connsiteY4" fmla="*/ 1512269 h 1748242"/>
              <a:gd name="connsiteX5" fmla="*/ 2242524 w 3292655"/>
              <a:gd name="connsiteY5" fmla="*/ 805038 h 1748242"/>
              <a:gd name="connsiteX6" fmla="*/ 2492555 w 3292655"/>
              <a:gd name="connsiteY6" fmla="*/ 705025 h 1748242"/>
              <a:gd name="connsiteX7" fmla="*/ 2971186 w 3292655"/>
              <a:gd name="connsiteY7" fmla="*/ 597869 h 1748242"/>
              <a:gd name="connsiteX8" fmla="*/ 3292655 w 3292655"/>
              <a:gd name="connsiteY8" fmla="*/ 519288 h 1748242"/>
              <a:gd name="connsiteX9" fmla="*/ 3292655 w 3292655"/>
              <a:gd name="connsiteY9" fmla="*/ 519288 h 1748242"/>
              <a:gd name="connsiteX0" fmla="*/ 0 w 3164681"/>
              <a:gd name="connsiteY0" fmla="*/ 0 h 1607573"/>
              <a:gd name="connsiteX1" fmla="*/ 150018 w 3164681"/>
              <a:gd name="connsiteY1" fmla="*/ 1364456 h 1607573"/>
              <a:gd name="connsiteX2" fmla="*/ 764381 w 3164681"/>
              <a:gd name="connsiteY2" fmla="*/ 1607344 h 1607573"/>
              <a:gd name="connsiteX3" fmla="*/ 1271587 w 3164681"/>
              <a:gd name="connsiteY3" fmla="*/ 1371600 h 1607573"/>
              <a:gd name="connsiteX4" fmla="*/ 2114550 w 3164681"/>
              <a:gd name="connsiteY4" fmla="*/ 664369 h 1607573"/>
              <a:gd name="connsiteX5" fmla="*/ 2364581 w 3164681"/>
              <a:gd name="connsiteY5" fmla="*/ 564356 h 1607573"/>
              <a:gd name="connsiteX6" fmla="*/ 2843212 w 3164681"/>
              <a:gd name="connsiteY6" fmla="*/ 457200 h 1607573"/>
              <a:gd name="connsiteX7" fmla="*/ 3164681 w 3164681"/>
              <a:gd name="connsiteY7" fmla="*/ 378619 h 1607573"/>
              <a:gd name="connsiteX8" fmla="*/ 3164681 w 3164681"/>
              <a:gd name="connsiteY8" fmla="*/ 378619 h 1607573"/>
              <a:gd name="connsiteX0" fmla="*/ 0 w 3014663"/>
              <a:gd name="connsiteY0" fmla="*/ 985837 h 1228954"/>
              <a:gd name="connsiteX1" fmla="*/ 614363 w 3014663"/>
              <a:gd name="connsiteY1" fmla="*/ 1228725 h 1228954"/>
              <a:gd name="connsiteX2" fmla="*/ 1121569 w 3014663"/>
              <a:gd name="connsiteY2" fmla="*/ 992981 h 1228954"/>
              <a:gd name="connsiteX3" fmla="*/ 1964532 w 3014663"/>
              <a:gd name="connsiteY3" fmla="*/ 285750 h 1228954"/>
              <a:gd name="connsiteX4" fmla="*/ 2214563 w 3014663"/>
              <a:gd name="connsiteY4" fmla="*/ 185737 h 1228954"/>
              <a:gd name="connsiteX5" fmla="*/ 2693194 w 3014663"/>
              <a:gd name="connsiteY5" fmla="*/ 78581 h 1228954"/>
              <a:gd name="connsiteX6" fmla="*/ 3014663 w 3014663"/>
              <a:gd name="connsiteY6" fmla="*/ 0 h 1228954"/>
              <a:gd name="connsiteX7" fmla="*/ 3014663 w 3014663"/>
              <a:gd name="connsiteY7" fmla="*/ 0 h 1228954"/>
              <a:gd name="connsiteX0" fmla="*/ 0 w 3014663"/>
              <a:gd name="connsiteY0" fmla="*/ 985837 h 1252197"/>
              <a:gd name="connsiteX1" fmla="*/ 279922 w 3014663"/>
              <a:gd name="connsiteY1" fmla="*/ 1216279 h 1252197"/>
              <a:gd name="connsiteX2" fmla="*/ 614363 w 3014663"/>
              <a:gd name="connsiteY2" fmla="*/ 1228725 h 1252197"/>
              <a:gd name="connsiteX3" fmla="*/ 1121569 w 3014663"/>
              <a:gd name="connsiteY3" fmla="*/ 992981 h 1252197"/>
              <a:gd name="connsiteX4" fmla="*/ 1964532 w 3014663"/>
              <a:gd name="connsiteY4" fmla="*/ 285750 h 1252197"/>
              <a:gd name="connsiteX5" fmla="*/ 2214563 w 3014663"/>
              <a:gd name="connsiteY5" fmla="*/ 185737 h 1252197"/>
              <a:gd name="connsiteX6" fmla="*/ 2693194 w 3014663"/>
              <a:gd name="connsiteY6" fmla="*/ 78581 h 1252197"/>
              <a:gd name="connsiteX7" fmla="*/ 3014663 w 3014663"/>
              <a:gd name="connsiteY7" fmla="*/ 0 h 1252197"/>
              <a:gd name="connsiteX8" fmla="*/ 3014663 w 3014663"/>
              <a:gd name="connsiteY8" fmla="*/ 0 h 1252197"/>
              <a:gd name="connsiteX0" fmla="*/ 0 w 2734741"/>
              <a:gd name="connsiteY0" fmla="*/ 1216279 h 1252197"/>
              <a:gd name="connsiteX1" fmla="*/ 334441 w 2734741"/>
              <a:gd name="connsiteY1" fmla="*/ 1228725 h 1252197"/>
              <a:gd name="connsiteX2" fmla="*/ 841647 w 2734741"/>
              <a:gd name="connsiteY2" fmla="*/ 992981 h 1252197"/>
              <a:gd name="connsiteX3" fmla="*/ 1684610 w 2734741"/>
              <a:gd name="connsiteY3" fmla="*/ 285750 h 1252197"/>
              <a:gd name="connsiteX4" fmla="*/ 1934641 w 2734741"/>
              <a:gd name="connsiteY4" fmla="*/ 185737 h 1252197"/>
              <a:gd name="connsiteX5" fmla="*/ 2413272 w 2734741"/>
              <a:gd name="connsiteY5" fmla="*/ 78581 h 1252197"/>
              <a:gd name="connsiteX6" fmla="*/ 2734741 w 2734741"/>
              <a:gd name="connsiteY6" fmla="*/ 0 h 1252197"/>
              <a:gd name="connsiteX7" fmla="*/ 2734741 w 2734741"/>
              <a:gd name="connsiteY7" fmla="*/ 0 h 125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4741" h="1252197">
                <a:moveTo>
                  <a:pt x="0" y="1216279"/>
                </a:moveTo>
                <a:cubicBezTo>
                  <a:pt x="102394" y="1256760"/>
                  <a:pt x="194167" y="1265941"/>
                  <a:pt x="334441" y="1228725"/>
                </a:cubicBezTo>
                <a:cubicBezTo>
                  <a:pt x="474715" y="1191509"/>
                  <a:pt x="616619" y="1150143"/>
                  <a:pt x="841647" y="992981"/>
                </a:cubicBezTo>
                <a:cubicBezTo>
                  <a:pt x="1066675" y="835819"/>
                  <a:pt x="1502444" y="420291"/>
                  <a:pt x="1684610" y="285750"/>
                </a:cubicBezTo>
                <a:cubicBezTo>
                  <a:pt x="1866776" y="151209"/>
                  <a:pt x="1813197" y="220265"/>
                  <a:pt x="1934641" y="185737"/>
                </a:cubicBezTo>
                <a:cubicBezTo>
                  <a:pt x="2056085" y="151209"/>
                  <a:pt x="2279922" y="109537"/>
                  <a:pt x="2413272" y="78581"/>
                </a:cubicBezTo>
                <a:cubicBezTo>
                  <a:pt x="2546622" y="47625"/>
                  <a:pt x="2734741" y="0"/>
                  <a:pt x="2734741" y="0"/>
                </a:cubicBezTo>
                <a:lnTo>
                  <a:pt x="2734741" y="0"/>
                </a:lnTo>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1746"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059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500"/>
                                        <p:tgtEl>
                                          <p:spTgt spid="17"/>
                                        </p:tgtEl>
                                      </p:cBhvr>
                                    </p:animEffect>
                                  </p:childTnLst>
                                </p:cTn>
                              </p:par>
                            </p:childTnLst>
                          </p:cTn>
                        </p:par>
                        <p:par>
                          <p:cTn id="8" fill="hold">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2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wipe(left)">
                                      <p:cBhvr>
                                        <p:cTn id="22" dur="1500"/>
                                        <p:tgtEl>
                                          <p:spTgt spid="9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0"/>
                                        </p:tgtEl>
                                        <p:attrNameLst>
                                          <p:attrName>style.visibility</p:attrName>
                                        </p:attrNameLst>
                                      </p:cBhvr>
                                      <p:to>
                                        <p:strVal val="visible"/>
                                      </p:to>
                                    </p:set>
                                  </p:childTnLst>
                                </p:cTn>
                              </p:par>
                            </p:childTnLst>
                          </p:cTn>
                        </p:par>
                        <p:par>
                          <p:cTn id="35" fill="hold">
                            <p:stCondLst>
                              <p:cond delay="0"/>
                            </p:stCondLst>
                            <p:childTnLst>
                              <p:par>
                                <p:cTn id="36" presetID="22" presetClass="entr" presetSubtype="8" fill="hold" grpId="0" nodeType="after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wipe(left)">
                                      <p:cBhvr>
                                        <p:cTn id="38" dur="1500"/>
                                        <p:tgtEl>
                                          <p:spTgt spid="9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wipe(left)">
                                      <p:cBhvr>
                                        <p:cTn id="43" dur="1500"/>
                                        <p:tgtEl>
                                          <p:spTgt spid="97"/>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9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17" grpId="0" animBg="1"/>
      <p:bldP spid="19" grpId="0" animBg="1"/>
      <p:bldP spid="85" grpId="0" animBg="1"/>
      <p:bldP spid="86" grpId="0" animBg="1"/>
      <p:bldP spid="87" grpId="0" animBg="1"/>
      <p:bldP spid="88" grpId="0" animBg="1"/>
      <p:bldP spid="91" grpId="0" animBg="1"/>
      <p:bldP spid="92" grpId="0" animBg="1"/>
      <p:bldP spid="89" grpId="0" animBg="1"/>
      <p:bldP spid="90" grpId="0" animBg="1"/>
      <p:bldP spid="95" grpId="0" animBg="1"/>
      <p:bldP spid="96" grpId="0" animBg="1"/>
      <p:bldP spid="9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06331"/>
            <a:ext cx="11887200" cy="1181862"/>
          </a:xfrm>
        </p:spPr>
        <p:txBody>
          <a:bodyPr/>
          <a:lstStyle/>
          <a:p>
            <a:r>
              <a:rPr lang="en-US" dirty="0"/>
              <a:t>Tables</a:t>
            </a:r>
          </a:p>
        </p:txBody>
      </p:sp>
    </p:spTree>
    <p:extLst>
      <p:ext uri="{BB962C8B-B14F-4D97-AF65-F5344CB8AC3E}">
        <p14:creationId xmlns:p14="http://schemas.microsoft.com/office/powerpoint/2010/main" val="352792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4802261" y="1648782"/>
            <a:ext cx="7441055" cy="4162722"/>
          </a:xfrm>
          <a:prstGeom prst="rect">
            <a:avLst/>
          </a:prstGeom>
          <a:ln>
            <a:solidFill>
              <a:schemeClr val="tx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16814">
                    <a:srgbClr val="FFFFFF"/>
                  </a:gs>
                  <a:gs pos="46000">
                    <a:srgbClr val="FFFFFF"/>
                  </a:gs>
                </a:gsLst>
                <a:lin ang="5400000" scaled="0"/>
              </a:gradFill>
              <a:effectLst/>
              <a:uLnTx/>
              <a:uFillTx/>
              <a:latin typeface="Segoe UI Semilight"/>
              <a:ea typeface="+mn-ea"/>
              <a:cs typeface="+mn-cs"/>
            </a:endParaRPr>
          </a:p>
        </p:txBody>
      </p:sp>
      <p:sp>
        <p:nvSpPr>
          <p:cNvPr id="21" name="Rectangle 20"/>
          <p:cNvSpPr/>
          <p:nvPr/>
        </p:nvSpPr>
        <p:spPr bwMode="auto">
          <a:xfrm>
            <a:off x="4649861" y="1430152"/>
            <a:ext cx="7441055" cy="4228952"/>
          </a:xfrm>
          <a:prstGeom prst="rect">
            <a:avLst/>
          </a:prstGeom>
          <a:ln>
            <a:solidFill>
              <a:schemeClr val="tx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16814">
                    <a:srgbClr val="FFFFFF"/>
                  </a:gs>
                  <a:gs pos="46000">
                    <a:srgbClr val="FFFFFF"/>
                  </a:gs>
                </a:gsLst>
                <a:lin ang="5400000" scaled="0"/>
              </a:gradFill>
              <a:effectLst/>
              <a:uLnTx/>
              <a:uFillTx/>
              <a:latin typeface="Segoe UI Semilight"/>
              <a:ea typeface="+mn-ea"/>
              <a:cs typeface="+mn-cs"/>
            </a:endParaRPr>
          </a:p>
        </p:txBody>
      </p:sp>
      <p:sp>
        <p:nvSpPr>
          <p:cNvPr id="20" name="Rectangle 19"/>
          <p:cNvSpPr/>
          <p:nvPr/>
        </p:nvSpPr>
        <p:spPr bwMode="auto">
          <a:xfrm>
            <a:off x="4570080" y="1201553"/>
            <a:ext cx="7441055" cy="4267200"/>
          </a:xfrm>
          <a:prstGeom prst="rect">
            <a:avLst/>
          </a:prstGeom>
          <a:solidFill>
            <a:srgbClr val="00B0F0"/>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l" defTabSz="93239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16814">
                    <a:srgbClr val="FFFFFF"/>
                  </a:gs>
                  <a:gs pos="46000">
                    <a:srgbClr val="FFFFFF"/>
                  </a:gs>
                </a:gsLst>
                <a:lin ang="5400000" scaled="0"/>
              </a:gradFill>
              <a:effectLst/>
              <a:uLnTx/>
              <a:uFillTx/>
              <a:latin typeface="Segoe UI Semilight"/>
              <a:ea typeface="+mn-ea"/>
              <a:cs typeface="+mn-cs"/>
            </a:endParaRPr>
          </a:p>
        </p:txBody>
      </p:sp>
      <p:sp>
        <p:nvSpPr>
          <p:cNvPr id="2" name="Title 1"/>
          <p:cNvSpPr>
            <a:spLocks noGrp="1"/>
          </p:cNvSpPr>
          <p:nvPr>
            <p:ph type="title"/>
          </p:nvPr>
        </p:nvSpPr>
        <p:spPr/>
        <p:txBody>
          <a:bodyPr/>
          <a:lstStyle/>
          <a:p>
            <a:r>
              <a:rPr lang="en-US" dirty="0"/>
              <a:t>Azure Tables</a:t>
            </a:r>
          </a:p>
        </p:txBody>
      </p:sp>
      <p:sp>
        <p:nvSpPr>
          <p:cNvPr id="3" name="TextBox 2"/>
          <p:cNvSpPr txBox="1"/>
          <p:nvPr/>
        </p:nvSpPr>
        <p:spPr>
          <a:xfrm>
            <a:off x="301183" y="1212850"/>
            <a:ext cx="4237037" cy="2597634"/>
          </a:xfrm>
          <a:prstGeom prst="rect">
            <a:avLst/>
          </a:prstGeom>
          <a:noFill/>
        </p:spPr>
        <p:txBody>
          <a:bodyPr wrap="square" lIns="182880" tIns="146304" rIns="182880" bIns="146304" rtlCol="0">
            <a:spAutoFit/>
          </a:bodyPr>
          <a:lstStyle/>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Light"/>
                <a:ea typeface="+mn-ea"/>
                <a:cs typeface="+mn-cs"/>
              </a:rPr>
              <a:t>NoSQL key-value store </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Light"/>
                <a:ea typeface="+mn-ea"/>
                <a:cs typeface="+mn-cs"/>
              </a:rPr>
              <a:t>Flexible schema </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Light"/>
                <a:ea typeface="+mn-ea"/>
                <a:cs typeface="+mn-cs"/>
              </a:rPr>
              <a:t>Enables rapid development</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Light"/>
                <a:ea typeface="+mn-ea"/>
                <a:cs typeface="+mn-cs"/>
              </a:rPr>
              <a:t>Scaling from few records to millions of records</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Light"/>
                <a:ea typeface="+mn-ea"/>
                <a:cs typeface="+mn-cs"/>
              </a:rPr>
              <a:t>Strong consistency model</a:t>
            </a:r>
          </a:p>
        </p:txBody>
      </p:sp>
      <p:graphicFrame>
        <p:nvGraphicFramePr>
          <p:cNvPr id="14" name="Table 13"/>
          <p:cNvGraphicFramePr>
            <a:graphicFrameLocks noGrp="1"/>
          </p:cNvGraphicFramePr>
          <p:nvPr/>
        </p:nvGraphicFramePr>
        <p:xfrm>
          <a:off x="4805879" y="1809084"/>
          <a:ext cx="5809565" cy="706120"/>
        </p:xfrm>
        <a:graphic>
          <a:graphicData uri="http://schemas.openxmlformats.org/drawingml/2006/table">
            <a:tbl>
              <a:tblPr firstRow="1" bandRow="1">
                <a:tableStyleId>{2D5ABB26-0587-4C30-8999-92F81FD0307C}</a:tableStyleId>
              </a:tblPr>
              <a:tblGrid>
                <a:gridCol w="650358">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618277">
                  <a:extLst>
                    <a:ext uri="{9D8B030D-6E8A-4147-A177-3AD203B41FA5}">
                      <a16:colId xmlns:a16="http://schemas.microsoft.com/office/drawing/2014/main" val="20002"/>
                    </a:ext>
                  </a:extLst>
                </a:gridCol>
                <a:gridCol w="1236262">
                  <a:extLst>
                    <a:ext uri="{9D8B030D-6E8A-4147-A177-3AD203B41FA5}">
                      <a16:colId xmlns:a16="http://schemas.microsoft.com/office/drawing/2014/main" val="20003"/>
                    </a:ext>
                  </a:extLst>
                </a:gridCol>
                <a:gridCol w="1314068">
                  <a:extLst>
                    <a:ext uri="{9D8B030D-6E8A-4147-A177-3AD203B41FA5}">
                      <a16:colId xmlns:a16="http://schemas.microsoft.com/office/drawing/2014/main" val="20004"/>
                    </a:ext>
                  </a:extLst>
                </a:gridCol>
              </a:tblGrid>
              <a:tr h="304799">
                <a:tc>
                  <a:txBody>
                    <a:bodyPr/>
                    <a:lstStyle/>
                    <a:p>
                      <a:r>
                        <a:rPr lang="en-US" sz="1600" b="0"/>
                        <a:t>PK</a:t>
                      </a:r>
                      <a:endParaRPr lang="en-US" sz="1600" b="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00B050"/>
                    </a:solidFill>
                  </a:tcPr>
                </a:tc>
                <a:tc>
                  <a:txBody>
                    <a:bodyPr/>
                    <a:lstStyle/>
                    <a:p>
                      <a:r>
                        <a:rPr lang="en-US" sz="1600" b="0"/>
                        <a:t>RK</a:t>
                      </a:r>
                      <a:endParaRPr lang="en-US" sz="1600" b="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FFC000"/>
                    </a:solidFill>
                  </a:tcPr>
                </a:tc>
                <a:tc>
                  <a:txBody>
                    <a:bodyPr/>
                    <a:lstStyle/>
                    <a:p>
                      <a:r>
                        <a:rPr lang="en-US" sz="1600" b="0"/>
                        <a:t>Name</a:t>
                      </a:r>
                      <a:endParaRPr lang="en-US" sz="1600" b="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600" b="0"/>
                        <a:t>Status</a:t>
                      </a:r>
                      <a:endParaRPr lang="en-US" sz="1600" b="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600" b="0" err="1"/>
                        <a:t>EmpNo</a:t>
                      </a:r>
                      <a:endParaRPr lang="en-US" sz="1600" b="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370840">
                <a:tc>
                  <a:txBody>
                    <a:bodyPr/>
                    <a:lstStyle/>
                    <a:p>
                      <a:r>
                        <a:rPr lang="en-US" sz="1600" b="1"/>
                        <a:t>A</a:t>
                      </a:r>
                      <a:endParaRPr lang="en-US" sz="16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00B050"/>
                    </a:solidFill>
                  </a:tcPr>
                </a:tc>
                <a:tc>
                  <a:txBody>
                    <a:bodyPr/>
                    <a:lstStyle/>
                    <a:p>
                      <a:r>
                        <a:rPr lang="en-US" sz="1600" b="1" err="1"/>
                        <a:t>AliceC</a:t>
                      </a:r>
                      <a:endParaRPr lang="en-US" sz="16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FFC000"/>
                    </a:solidFill>
                  </a:tcPr>
                </a:tc>
                <a:tc>
                  <a:txBody>
                    <a:bodyPr/>
                    <a:lstStyle/>
                    <a:p>
                      <a:r>
                        <a:rPr lang="en-US" sz="1600" i="1"/>
                        <a:t>Alice Clarke</a:t>
                      </a:r>
                      <a:endParaRPr lang="en-US" sz="1600" i="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600" i="1"/>
                        <a:t>Available</a:t>
                      </a:r>
                      <a:endParaRPr lang="en-US" sz="1600" i="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600" i="1" dirty="0"/>
                        <a:t>1223</a:t>
                      </a:r>
                      <a:endParaRPr lang="en-US" sz="1600" i="1" dirty="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bl>
          </a:graphicData>
        </a:graphic>
      </p:graphicFrame>
      <p:graphicFrame>
        <p:nvGraphicFramePr>
          <p:cNvPr id="15" name="Table 14"/>
          <p:cNvGraphicFramePr>
            <a:graphicFrameLocks noGrp="1"/>
          </p:cNvGraphicFramePr>
          <p:nvPr/>
        </p:nvGraphicFramePr>
        <p:xfrm>
          <a:off x="4805879" y="2707721"/>
          <a:ext cx="7028374" cy="736600"/>
        </p:xfrm>
        <a:graphic>
          <a:graphicData uri="http://schemas.openxmlformats.org/drawingml/2006/table">
            <a:tbl>
              <a:tblPr firstRow="1" bandRow="1">
                <a:tableStyleId>{2D5ABB26-0587-4C30-8999-92F81FD0307C}</a:tableStyleId>
              </a:tblPr>
              <a:tblGrid>
                <a:gridCol w="650358">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613526">
                  <a:extLst>
                    <a:ext uri="{9D8B030D-6E8A-4147-A177-3AD203B41FA5}">
                      <a16:colId xmlns:a16="http://schemas.microsoft.com/office/drawing/2014/main" val="20002"/>
                    </a:ext>
                  </a:extLst>
                </a:gridCol>
                <a:gridCol w="1219324">
                  <a:extLst>
                    <a:ext uri="{9D8B030D-6E8A-4147-A177-3AD203B41FA5}">
                      <a16:colId xmlns:a16="http://schemas.microsoft.com/office/drawing/2014/main" val="20003"/>
                    </a:ext>
                  </a:extLst>
                </a:gridCol>
                <a:gridCol w="1313118">
                  <a:extLst>
                    <a:ext uri="{9D8B030D-6E8A-4147-A177-3AD203B41FA5}">
                      <a16:colId xmlns:a16="http://schemas.microsoft.com/office/drawing/2014/main" val="20004"/>
                    </a:ext>
                  </a:extLst>
                </a:gridCol>
                <a:gridCol w="1241448">
                  <a:extLst>
                    <a:ext uri="{9D8B030D-6E8A-4147-A177-3AD203B41FA5}">
                      <a16:colId xmlns:a16="http://schemas.microsoft.com/office/drawing/2014/main" val="20005"/>
                    </a:ext>
                  </a:extLst>
                </a:gridCol>
              </a:tblGrid>
              <a:tr h="304799">
                <a:tc>
                  <a:txBody>
                    <a:bodyPr/>
                    <a:lstStyle/>
                    <a:p>
                      <a:r>
                        <a:rPr lang="en-US" sz="1800" b="1"/>
                        <a:t>PK</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00B050"/>
                    </a:solidFill>
                  </a:tcPr>
                </a:tc>
                <a:tc>
                  <a:txBody>
                    <a:bodyPr/>
                    <a:lstStyle/>
                    <a:p>
                      <a:r>
                        <a:rPr lang="en-US" sz="1800" b="1"/>
                        <a:t>RK</a:t>
                      </a:r>
                      <a:endParaRPr lang="en-US" sz="18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FFC000"/>
                    </a:solidFill>
                  </a:tcPr>
                </a:tc>
                <a:tc>
                  <a:txBody>
                    <a:bodyPr/>
                    <a:lstStyle/>
                    <a:p>
                      <a:r>
                        <a:rPr lang="en-US" sz="1800" b="1"/>
                        <a:t>Name</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b="1"/>
                        <a:t>Status</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b="1" err="1"/>
                        <a:t>WebSite</a:t>
                      </a:r>
                      <a:endParaRPr lang="en-US" sz="1800" b="1"/>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b="1"/>
                        <a:t>Email</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370840">
                <a:tc>
                  <a:txBody>
                    <a:bodyPr/>
                    <a:lstStyle/>
                    <a:p>
                      <a:r>
                        <a:rPr lang="en-US" sz="1800"/>
                        <a:t>A</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00B050"/>
                    </a:solidFill>
                  </a:tcPr>
                </a:tc>
                <a:tc>
                  <a:txBody>
                    <a:bodyPr/>
                    <a:lstStyle/>
                    <a:p>
                      <a:r>
                        <a:rPr lang="en-US" sz="1800" err="1"/>
                        <a:t>AlexP</a:t>
                      </a:r>
                      <a:endParaRPr lang="en-US" sz="1800"/>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FFC000"/>
                    </a:solidFill>
                  </a:tcPr>
                </a:tc>
                <a:tc>
                  <a:txBody>
                    <a:bodyPr/>
                    <a:lstStyle/>
                    <a:p>
                      <a:r>
                        <a:rPr lang="en-US" sz="1800" i="1"/>
                        <a:t>Alex Pen</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i="1"/>
                        <a:t>Busy</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i="1"/>
                        <a:t>http://...</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i="1" dirty="0" err="1"/>
                        <a:t>alexp</a:t>
                      </a:r>
                      <a:r>
                        <a:rPr lang="en-US" sz="1800" i="1" dirty="0"/>
                        <a:t>@...</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bl>
          </a:graphicData>
        </a:graphic>
      </p:graphicFrame>
      <p:graphicFrame>
        <p:nvGraphicFramePr>
          <p:cNvPr id="16" name="Table 15"/>
          <p:cNvGraphicFramePr>
            <a:graphicFrameLocks noGrp="1"/>
          </p:cNvGraphicFramePr>
          <p:nvPr/>
        </p:nvGraphicFramePr>
        <p:xfrm>
          <a:off x="4805880" y="3601705"/>
          <a:ext cx="4458972" cy="736600"/>
        </p:xfrm>
        <a:graphic>
          <a:graphicData uri="http://schemas.openxmlformats.org/drawingml/2006/table">
            <a:tbl>
              <a:tblPr firstRow="1" bandRow="1">
                <a:tableStyleId>{2D5ABB26-0587-4C30-8999-92F81FD0307C}</a:tableStyleId>
              </a:tblPr>
              <a:tblGrid>
                <a:gridCol w="650357">
                  <a:extLst>
                    <a:ext uri="{9D8B030D-6E8A-4147-A177-3AD203B41FA5}">
                      <a16:colId xmlns:a16="http://schemas.microsoft.com/office/drawing/2014/main" val="20000"/>
                    </a:ext>
                  </a:extLst>
                </a:gridCol>
                <a:gridCol w="1004122">
                  <a:extLst>
                    <a:ext uri="{9D8B030D-6E8A-4147-A177-3AD203B41FA5}">
                      <a16:colId xmlns:a16="http://schemas.microsoft.com/office/drawing/2014/main" val="20001"/>
                    </a:ext>
                  </a:extLst>
                </a:gridCol>
                <a:gridCol w="1589213">
                  <a:extLst>
                    <a:ext uri="{9D8B030D-6E8A-4147-A177-3AD203B41FA5}">
                      <a16:colId xmlns:a16="http://schemas.microsoft.com/office/drawing/2014/main" val="20002"/>
                    </a:ext>
                  </a:extLst>
                </a:gridCol>
                <a:gridCol w="1215280">
                  <a:extLst>
                    <a:ext uri="{9D8B030D-6E8A-4147-A177-3AD203B41FA5}">
                      <a16:colId xmlns:a16="http://schemas.microsoft.com/office/drawing/2014/main" val="20003"/>
                    </a:ext>
                  </a:extLst>
                </a:gridCol>
              </a:tblGrid>
              <a:tr h="304799">
                <a:tc>
                  <a:txBody>
                    <a:bodyPr/>
                    <a:lstStyle/>
                    <a:p>
                      <a:r>
                        <a:rPr lang="en-US" sz="1800" b="1"/>
                        <a:t>PK</a:t>
                      </a:r>
                      <a:endParaRPr lang="en-US" sz="18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00B050"/>
                    </a:solidFill>
                  </a:tcPr>
                </a:tc>
                <a:tc>
                  <a:txBody>
                    <a:bodyPr/>
                    <a:lstStyle/>
                    <a:p>
                      <a:r>
                        <a:rPr lang="en-US" sz="1800" b="1"/>
                        <a:t>RK</a:t>
                      </a:r>
                      <a:endParaRPr lang="en-US" sz="18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FFC000"/>
                    </a:solidFill>
                  </a:tcPr>
                </a:tc>
                <a:tc>
                  <a:txBody>
                    <a:bodyPr/>
                    <a:lstStyle/>
                    <a:p>
                      <a:r>
                        <a:rPr lang="en-US" sz="1800" b="1"/>
                        <a:t>Name</a:t>
                      </a:r>
                      <a:endParaRPr lang="en-US" sz="18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b="1"/>
                        <a:t>Status</a:t>
                      </a:r>
                      <a:endParaRPr lang="en-US" sz="18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370840">
                <a:tc>
                  <a:txBody>
                    <a:bodyPr/>
                    <a:lstStyle/>
                    <a:p>
                      <a:r>
                        <a:rPr lang="en-US" sz="1800"/>
                        <a:t>B</a:t>
                      </a:r>
                      <a:endParaRPr lang="en-US" sz="180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00B050"/>
                    </a:solidFill>
                  </a:tcPr>
                </a:tc>
                <a:tc>
                  <a:txBody>
                    <a:bodyPr/>
                    <a:lstStyle/>
                    <a:p>
                      <a:r>
                        <a:rPr lang="en-US" sz="1800" err="1"/>
                        <a:t>BobS</a:t>
                      </a:r>
                      <a:endParaRPr lang="en-US" sz="180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FFC000"/>
                    </a:solidFill>
                  </a:tcPr>
                </a:tc>
                <a:tc>
                  <a:txBody>
                    <a:bodyPr/>
                    <a:lstStyle/>
                    <a:p>
                      <a:r>
                        <a:rPr lang="en-US" sz="1800" i="1"/>
                        <a:t>Bob</a:t>
                      </a:r>
                      <a:r>
                        <a:rPr lang="en-US" sz="1800" i="1" baseline="0"/>
                        <a:t> Stevens</a:t>
                      </a:r>
                      <a:endParaRPr lang="en-US" sz="1800" i="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i="1" dirty="0"/>
                        <a:t>Offline</a:t>
                      </a:r>
                      <a:endParaRPr lang="en-US" sz="1800" i="1" dirty="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bl>
          </a:graphicData>
        </a:graphic>
      </p:graphicFrame>
      <p:graphicFrame>
        <p:nvGraphicFramePr>
          <p:cNvPr id="17" name="Table 16"/>
          <p:cNvGraphicFramePr>
            <a:graphicFrameLocks noGrp="1"/>
          </p:cNvGraphicFramePr>
          <p:nvPr/>
        </p:nvGraphicFramePr>
        <p:xfrm>
          <a:off x="4805878" y="4516105"/>
          <a:ext cx="7005374" cy="736600"/>
        </p:xfrm>
        <a:graphic>
          <a:graphicData uri="http://schemas.openxmlformats.org/drawingml/2006/table">
            <a:tbl>
              <a:tblPr firstRow="1" bandRow="1">
                <a:tableStyleId>{2D5ABB26-0587-4C30-8999-92F81FD0307C}</a:tableStyleId>
              </a:tblPr>
              <a:tblGrid>
                <a:gridCol w="650359">
                  <a:extLst>
                    <a:ext uri="{9D8B030D-6E8A-4147-A177-3AD203B41FA5}">
                      <a16:colId xmlns:a16="http://schemas.microsoft.com/office/drawing/2014/main" val="20000"/>
                    </a:ext>
                  </a:extLst>
                </a:gridCol>
                <a:gridCol w="1004192">
                  <a:extLst>
                    <a:ext uri="{9D8B030D-6E8A-4147-A177-3AD203B41FA5}">
                      <a16:colId xmlns:a16="http://schemas.microsoft.com/office/drawing/2014/main" val="20001"/>
                    </a:ext>
                  </a:extLst>
                </a:gridCol>
                <a:gridCol w="1589283">
                  <a:extLst>
                    <a:ext uri="{9D8B030D-6E8A-4147-A177-3AD203B41FA5}">
                      <a16:colId xmlns:a16="http://schemas.microsoft.com/office/drawing/2014/main" val="20002"/>
                    </a:ext>
                  </a:extLst>
                </a:gridCol>
                <a:gridCol w="1215334">
                  <a:extLst>
                    <a:ext uri="{9D8B030D-6E8A-4147-A177-3AD203B41FA5}">
                      <a16:colId xmlns:a16="http://schemas.microsoft.com/office/drawing/2014/main" val="20003"/>
                    </a:ext>
                  </a:extLst>
                </a:gridCol>
                <a:gridCol w="1308820">
                  <a:extLst>
                    <a:ext uri="{9D8B030D-6E8A-4147-A177-3AD203B41FA5}">
                      <a16:colId xmlns:a16="http://schemas.microsoft.com/office/drawing/2014/main" val="20004"/>
                    </a:ext>
                  </a:extLst>
                </a:gridCol>
                <a:gridCol w="1237386">
                  <a:extLst>
                    <a:ext uri="{9D8B030D-6E8A-4147-A177-3AD203B41FA5}">
                      <a16:colId xmlns:a16="http://schemas.microsoft.com/office/drawing/2014/main" val="20005"/>
                    </a:ext>
                  </a:extLst>
                </a:gridCol>
              </a:tblGrid>
              <a:tr h="304799">
                <a:tc>
                  <a:txBody>
                    <a:bodyPr/>
                    <a:lstStyle/>
                    <a:p>
                      <a:r>
                        <a:rPr lang="en-US" sz="1800" b="1"/>
                        <a:t>PK</a:t>
                      </a:r>
                      <a:endParaRPr lang="en-US" sz="18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00B050"/>
                    </a:solidFill>
                  </a:tcPr>
                </a:tc>
                <a:tc>
                  <a:txBody>
                    <a:bodyPr/>
                    <a:lstStyle/>
                    <a:p>
                      <a:r>
                        <a:rPr lang="en-US" sz="1800" b="1"/>
                        <a:t>RK</a:t>
                      </a:r>
                      <a:endParaRPr lang="en-US" sz="18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FFC000"/>
                    </a:solidFill>
                  </a:tcPr>
                </a:tc>
                <a:tc>
                  <a:txBody>
                    <a:bodyPr/>
                    <a:lstStyle/>
                    <a:p>
                      <a:r>
                        <a:rPr lang="en-US" sz="1800" b="1"/>
                        <a:t>Name</a:t>
                      </a:r>
                      <a:endParaRPr lang="en-US" sz="18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b="1"/>
                        <a:t>Status</a:t>
                      </a:r>
                      <a:endParaRPr lang="en-US" sz="18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b="1"/>
                        <a:t>Photo</a:t>
                      </a:r>
                      <a:endParaRPr lang="en-US" sz="18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b="1"/>
                        <a:t>Email</a:t>
                      </a:r>
                      <a:endParaRPr lang="en-US" sz="1800" b="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370840">
                <a:tc>
                  <a:txBody>
                    <a:bodyPr/>
                    <a:lstStyle/>
                    <a:p>
                      <a:r>
                        <a:rPr lang="en-US" sz="1800"/>
                        <a:t>B</a:t>
                      </a:r>
                      <a:endParaRPr lang="en-US" sz="180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00B050"/>
                    </a:solidFill>
                  </a:tcPr>
                </a:tc>
                <a:tc>
                  <a:txBody>
                    <a:bodyPr/>
                    <a:lstStyle/>
                    <a:p>
                      <a:r>
                        <a:rPr lang="en-US" sz="1800" err="1"/>
                        <a:t>BillP</a:t>
                      </a:r>
                      <a:endParaRPr lang="en-US" sz="180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rgbClr val="FFC000"/>
                    </a:solidFill>
                  </a:tcPr>
                </a:tc>
                <a:tc>
                  <a:txBody>
                    <a:bodyPr/>
                    <a:lstStyle/>
                    <a:p>
                      <a:r>
                        <a:rPr lang="en-US" sz="1800" i="1"/>
                        <a:t>Bill Peters</a:t>
                      </a:r>
                      <a:endParaRPr lang="en-US" sz="1800" i="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i="1"/>
                        <a:t>Available</a:t>
                      </a:r>
                      <a:endParaRPr lang="en-US" sz="1800" i="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i="1"/>
                        <a:t>http://...</a:t>
                      </a:r>
                      <a:endParaRPr lang="en-US" sz="1800" i="1">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tc>
                  <a:txBody>
                    <a:bodyPr/>
                    <a:lstStyle/>
                    <a:p>
                      <a:r>
                        <a:rPr lang="en-US" sz="1800" i="1" dirty="0" err="1"/>
                        <a:t>alexp</a:t>
                      </a:r>
                      <a:r>
                        <a:rPr lang="en-US" sz="1800" i="1" dirty="0"/>
                        <a:t>@...</a:t>
                      </a:r>
                      <a:endParaRPr lang="en-US" sz="1800" i="1" dirty="0">
                        <a:latin typeface="+mj-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bl>
          </a:graphicData>
        </a:graphic>
      </p:graphicFrame>
      <p:sp>
        <p:nvSpPr>
          <p:cNvPr id="18" name="Rectangle 17"/>
          <p:cNvSpPr/>
          <p:nvPr/>
        </p:nvSpPr>
        <p:spPr>
          <a:xfrm>
            <a:off x="425265" y="4452997"/>
            <a:ext cx="4691466" cy="2062103"/>
          </a:xfrm>
          <a:prstGeom prst="rect">
            <a:avLst/>
          </a:prstGeom>
        </p:spPr>
        <p:txBody>
          <a:bodyPr wrap="square">
            <a:spAutoFit/>
          </a:bodyPr>
          <a:lstStyle/>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Light"/>
                <a:ea typeface="+mn-ea"/>
                <a:cs typeface="+mn-cs"/>
              </a:rPr>
              <a:t>Shopping cart</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Light"/>
                <a:ea typeface="+mn-ea"/>
                <a:cs typeface="+mn-cs"/>
              </a:rPr>
              <a:t>Address book</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Light"/>
                <a:ea typeface="+mn-ea"/>
                <a:cs typeface="+mn-cs"/>
              </a:rPr>
              <a:t>Device information</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Light"/>
                <a:ea typeface="+mn-ea"/>
                <a:cs typeface="+mn-cs"/>
              </a:rPr>
              <a:t>Server status</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Light"/>
                <a:ea typeface="+mn-ea"/>
                <a:cs typeface="+mn-cs"/>
              </a:rPr>
              <a:t>Events &amp; Metrics</a:t>
            </a:r>
          </a:p>
        </p:txBody>
      </p:sp>
      <p:sp>
        <p:nvSpPr>
          <p:cNvPr id="19" name="TextBox 18"/>
          <p:cNvSpPr txBox="1"/>
          <p:nvPr/>
        </p:nvSpPr>
        <p:spPr>
          <a:xfrm>
            <a:off x="301183" y="3850865"/>
            <a:ext cx="2525371"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0C0"/>
                </a:solidFill>
                <a:effectLst/>
                <a:uLnTx/>
                <a:uFillTx/>
                <a:latin typeface="Segoe UI Light"/>
                <a:ea typeface="+mn-ea"/>
                <a:cs typeface="+mn-cs"/>
              </a:rPr>
              <a:t>Usage examples</a:t>
            </a:r>
          </a:p>
        </p:txBody>
      </p:sp>
      <p:sp>
        <p:nvSpPr>
          <p:cNvPr id="23" name="Rectangle 22"/>
          <p:cNvSpPr/>
          <p:nvPr/>
        </p:nvSpPr>
        <p:spPr bwMode="auto">
          <a:xfrm>
            <a:off x="4649861" y="1231418"/>
            <a:ext cx="2137217" cy="38908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16814">
                      <a:srgbClr val="FFFFFF"/>
                    </a:gs>
                    <a:gs pos="46000">
                      <a:srgbClr val="FFFFFF"/>
                    </a:gs>
                  </a:gsLst>
                  <a:lin ang="5400000" scaled="0"/>
                </a:gradFill>
                <a:effectLst/>
                <a:uLnTx/>
                <a:uFillTx/>
                <a:latin typeface="Segoe UI Semilight"/>
                <a:ea typeface="+mn-ea"/>
                <a:cs typeface="+mn-cs"/>
              </a:rPr>
              <a:t>Table: </a:t>
            </a:r>
            <a:r>
              <a:rPr kumimoji="0" lang="en-US" sz="1800" b="0" i="0" u="none" strike="noStrike" kern="1200" cap="none" spc="0" normalizeH="0" baseline="0" noProof="0" err="1">
                <a:ln>
                  <a:noFill/>
                </a:ln>
                <a:gradFill>
                  <a:gsLst>
                    <a:gs pos="16814">
                      <a:srgbClr val="FFFFFF"/>
                    </a:gs>
                    <a:gs pos="46000">
                      <a:srgbClr val="FFFFFF"/>
                    </a:gs>
                  </a:gsLst>
                  <a:lin ang="5400000" scaled="0"/>
                </a:gradFill>
                <a:effectLst/>
                <a:uLnTx/>
                <a:uFillTx/>
                <a:latin typeface="Segoe UI Semilight"/>
                <a:ea typeface="+mn-ea"/>
                <a:cs typeface="+mn-cs"/>
              </a:rPr>
              <a:t>UserStatus</a:t>
            </a:r>
            <a:endParaRPr kumimoji="0" lang="en-US" sz="1800" b="0" i="0" u="none" strike="noStrike" kern="1200" cap="none" spc="0" normalizeH="0" baseline="0" noProof="0">
              <a:ln>
                <a:noFill/>
              </a:ln>
              <a:gradFill>
                <a:gsLst>
                  <a:gs pos="16814">
                    <a:srgbClr val="FFFFFF"/>
                  </a:gs>
                  <a:gs pos="46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61095814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169533"/>
            <a:ext cx="12436475" cy="6655457"/>
          </a:xfrm>
          <a:prstGeom prst="rect">
            <a:avLst/>
          </a:prstGeom>
        </p:spPr>
      </p:pic>
    </p:spTree>
    <p:extLst>
      <p:ext uri="{BB962C8B-B14F-4D97-AF65-F5344CB8AC3E}">
        <p14:creationId xmlns:p14="http://schemas.microsoft.com/office/powerpoint/2010/main" val="188549263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Table storage distribution</a:t>
            </a:r>
          </a:p>
        </p:txBody>
      </p:sp>
      <p:sp>
        <p:nvSpPr>
          <p:cNvPr id="4" name="Rectangle 3"/>
          <p:cNvSpPr/>
          <p:nvPr/>
        </p:nvSpPr>
        <p:spPr bwMode="auto">
          <a:xfrm>
            <a:off x="2789237" y="4265612"/>
            <a:ext cx="9448800" cy="2203450"/>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Rectangle 25"/>
          <p:cNvSpPr/>
          <p:nvPr/>
        </p:nvSpPr>
        <p:spPr bwMode="auto">
          <a:xfrm>
            <a:off x="2789237" y="3619646"/>
            <a:ext cx="9374966" cy="539203"/>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Storage Services</a:t>
            </a:r>
          </a:p>
        </p:txBody>
      </p:sp>
      <p:sp>
        <p:nvSpPr>
          <p:cNvPr id="29" name="Rectangle 28"/>
          <p:cNvSpPr/>
          <p:nvPr/>
        </p:nvSpPr>
        <p:spPr bwMode="auto">
          <a:xfrm>
            <a:off x="2937159" y="4371287"/>
            <a:ext cx="3002507" cy="1828800"/>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0C0"/>
                </a:solidFill>
                <a:effectLst/>
                <a:uLnTx/>
                <a:uFillTx/>
                <a:latin typeface="Segoe UI Semilight"/>
                <a:ea typeface="+mn-ea"/>
                <a:cs typeface="+mn-cs"/>
              </a:rPr>
              <a:t>Volume 1</a:t>
            </a:r>
          </a:p>
        </p:txBody>
      </p:sp>
      <p:sp>
        <p:nvSpPr>
          <p:cNvPr id="22" name="Rectangle 21"/>
          <p:cNvSpPr/>
          <p:nvPr/>
        </p:nvSpPr>
        <p:spPr bwMode="auto">
          <a:xfrm>
            <a:off x="3058313" y="4447486"/>
            <a:ext cx="872661" cy="1316755"/>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7">
                    <a:lumMod val="75000"/>
                  </a:srgbClr>
                </a:solidFill>
                <a:effectLst/>
                <a:uLnTx/>
                <a:uFillTx/>
                <a:latin typeface="Segoe UI Semilight"/>
                <a:ea typeface="+mn-ea"/>
                <a:cs typeface="+mn-cs"/>
              </a:rPr>
              <a:t>DB1</a:t>
            </a:r>
          </a:p>
        </p:txBody>
      </p:sp>
      <p:sp>
        <p:nvSpPr>
          <p:cNvPr id="6" name="TextBox 5"/>
          <p:cNvSpPr txBox="1"/>
          <p:nvPr/>
        </p:nvSpPr>
        <p:spPr>
          <a:xfrm>
            <a:off x="211149" y="2411201"/>
            <a:ext cx="2140394"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Tenant Tables</a:t>
            </a:r>
          </a:p>
        </p:txBody>
      </p:sp>
      <p:sp>
        <p:nvSpPr>
          <p:cNvPr id="9" name="TextBox 8"/>
          <p:cNvSpPr txBox="1"/>
          <p:nvPr/>
        </p:nvSpPr>
        <p:spPr>
          <a:xfrm>
            <a:off x="527827" y="5256040"/>
            <a:ext cx="1596399"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Database</a:t>
            </a:r>
          </a:p>
        </p:txBody>
      </p:sp>
      <p:grpSp>
        <p:nvGrpSpPr>
          <p:cNvPr id="115" name="Group 114"/>
          <p:cNvGrpSpPr/>
          <p:nvPr/>
        </p:nvGrpSpPr>
        <p:grpSpPr>
          <a:xfrm>
            <a:off x="3000128" y="1941382"/>
            <a:ext cx="2778365" cy="1446212"/>
            <a:chOff x="2968537" y="1333787"/>
            <a:chExt cx="2778365" cy="1446212"/>
          </a:xfrm>
        </p:grpSpPr>
        <p:sp>
          <p:nvSpPr>
            <p:cNvPr id="27" name="Rectangle 26"/>
            <p:cNvSpPr/>
            <p:nvPr/>
          </p:nvSpPr>
          <p:spPr bwMode="auto">
            <a:xfrm>
              <a:off x="2968537" y="1333787"/>
              <a:ext cx="2778365"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1</a:t>
              </a:r>
            </a:p>
          </p:txBody>
        </p:sp>
        <p:sp>
          <p:nvSpPr>
            <p:cNvPr id="112" name="Rectangle 111"/>
            <p:cNvSpPr/>
            <p:nvPr/>
          </p:nvSpPr>
          <p:spPr bwMode="auto">
            <a:xfrm>
              <a:off x="3096582" y="1802875"/>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13" name="Rectangle 112"/>
            <p:cNvSpPr/>
            <p:nvPr/>
          </p:nvSpPr>
          <p:spPr bwMode="auto">
            <a:xfrm>
              <a:off x="3986009" y="1802875"/>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14" name="Rectangle 113"/>
            <p:cNvSpPr/>
            <p:nvPr/>
          </p:nvSpPr>
          <p:spPr bwMode="auto">
            <a:xfrm>
              <a:off x="4852599" y="1802875"/>
              <a:ext cx="813723" cy="628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grpSp>
      <p:grpSp>
        <p:nvGrpSpPr>
          <p:cNvPr id="116" name="Group 115"/>
          <p:cNvGrpSpPr/>
          <p:nvPr/>
        </p:nvGrpSpPr>
        <p:grpSpPr>
          <a:xfrm>
            <a:off x="6055368" y="1945636"/>
            <a:ext cx="2778365" cy="1446212"/>
            <a:chOff x="2968537" y="1333787"/>
            <a:chExt cx="2778365" cy="1446212"/>
          </a:xfrm>
        </p:grpSpPr>
        <p:sp>
          <p:nvSpPr>
            <p:cNvPr id="117" name="Rectangle 116"/>
            <p:cNvSpPr/>
            <p:nvPr/>
          </p:nvSpPr>
          <p:spPr bwMode="auto">
            <a:xfrm>
              <a:off x="2968537" y="1333787"/>
              <a:ext cx="2778365"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2</a:t>
              </a:r>
            </a:p>
          </p:txBody>
        </p:sp>
        <p:sp>
          <p:nvSpPr>
            <p:cNvPr id="118" name="Rectangle 117"/>
            <p:cNvSpPr/>
            <p:nvPr/>
          </p:nvSpPr>
          <p:spPr bwMode="auto">
            <a:xfrm>
              <a:off x="3096582" y="1802875"/>
              <a:ext cx="813723" cy="628595"/>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19" name="Rectangle 118"/>
            <p:cNvSpPr/>
            <p:nvPr/>
          </p:nvSpPr>
          <p:spPr bwMode="auto">
            <a:xfrm>
              <a:off x="3986009" y="1802875"/>
              <a:ext cx="813723" cy="628595"/>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20" name="Rectangle 119"/>
            <p:cNvSpPr/>
            <p:nvPr/>
          </p:nvSpPr>
          <p:spPr bwMode="auto">
            <a:xfrm>
              <a:off x="4852599" y="1802875"/>
              <a:ext cx="813723" cy="628595"/>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grpSp>
      <p:grpSp>
        <p:nvGrpSpPr>
          <p:cNvPr id="121" name="Group 120"/>
          <p:cNvGrpSpPr/>
          <p:nvPr/>
        </p:nvGrpSpPr>
        <p:grpSpPr>
          <a:xfrm>
            <a:off x="9110608" y="1949890"/>
            <a:ext cx="2778365" cy="1446212"/>
            <a:chOff x="2968537" y="1333787"/>
            <a:chExt cx="2778365" cy="1446212"/>
          </a:xfrm>
        </p:grpSpPr>
        <p:sp>
          <p:nvSpPr>
            <p:cNvPr id="122" name="Rectangle 121"/>
            <p:cNvSpPr/>
            <p:nvPr/>
          </p:nvSpPr>
          <p:spPr bwMode="auto">
            <a:xfrm>
              <a:off x="2968537" y="1333787"/>
              <a:ext cx="2778365" cy="1446212"/>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lumMod val="75000"/>
                    </a:srgbClr>
                  </a:solidFill>
                  <a:effectLst/>
                  <a:uLnTx/>
                  <a:uFillTx/>
                  <a:latin typeface="Segoe UI Semilight"/>
                  <a:ea typeface="+mn-ea"/>
                  <a:cs typeface="+mn-cs"/>
                </a:rPr>
                <a:t>Account 3</a:t>
              </a:r>
            </a:p>
          </p:txBody>
        </p:sp>
        <p:sp>
          <p:nvSpPr>
            <p:cNvPr id="123" name="Rectangle 122"/>
            <p:cNvSpPr/>
            <p:nvPr/>
          </p:nvSpPr>
          <p:spPr bwMode="auto">
            <a:xfrm>
              <a:off x="3096582" y="1802875"/>
              <a:ext cx="813723" cy="628595"/>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24" name="Rectangle 123"/>
            <p:cNvSpPr/>
            <p:nvPr/>
          </p:nvSpPr>
          <p:spPr bwMode="auto">
            <a:xfrm>
              <a:off x="3986009" y="1802875"/>
              <a:ext cx="813723" cy="628595"/>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25" name="Rectangle 124"/>
            <p:cNvSpPr/>
            <p:nvPr/>
          </p:nvSpPr>
          <p:spPr bwMode="auto">
            <a:xfrm>
              <a:off x="4852599" y="1802875"/>
              <a:ext cx="813723" cy="628595"/>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grpSp>
      <p:sp>
        <p:nvSpPr>
          <p:cNvPr id="140" name="Rectangle 139"/>
          <p:cNvSpPr/>
          <p:nvPr/>
        </p:nvSpPr>
        <p:spPr bwMode="auto">
          <a:xfrm>
            <a:off x="4002081" y="4447486"/>
            <a:ext cx="872661" cy="1316755"/>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7">
                    <a:lumMod val="75000"/>
                  </a:srgbClr>
                </a:solidFill>
                <a:effectLst/>
                <a:uLnTx/>
                <a:uFillTx/>
                <a:latin typeface="Segoe UI Semilight"/>
                <a:ea typeface="+mn-ea"/>
                <a:cs typeface="+mn-cs"/>
              </a:rPr>
              <a:t>DB2</a:t>
            </a:r>
          </a:p>
        </p:txBody>
      </p:sp>
      <p:sp>
        <p:nvSpPr>
          <p:cNvPr id="141" name="Rectangle 140"/>
          <p:cNvSpPr/>
          <p:nvPr/>
        </p:nvSpPr>
        <p:spPr bwMode="auto">
          <a:xfrm>
            <a:off x="4945849" y="4447486"/>
            <a:ext cx="872661" cy="1316755"/>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7">
                    <a:lumMod val="75000"/>
                  </a:srgbClr>
                </a:solidFill>
                <a:effectLst/>
                <a:uLnTx/>
                <a:uFillTx/>
                <a:latin typeface="Segoe UI Semilight"/>
                <a:ea typeface="+mn-ea"/>
                <a:cs typeface="+mn-cs"/>
              </a:rPr>
              <a:t>DB3</a:t>
            </a:r>
          </a:p>
        </p:txBody>
      </p:sp>
      <p:sp>
        <p:nvSpPr>
          <p:cNvPr id="142" name="Rectangle 141"/>
          <p:cNvSpPr/>
          <p:nvPr/>
        </p:nvSpPr>
        <p:spPr bwMode="auto">
          <a:xfrm>
            <a:off x="6023777" y="4371287"/>
            <a:ext cx="3002507" cy="1828800"/>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0C0"/>
                </a:solidFill>
                <a:effectLst/>
                <a:uLnTx/>
                <a:uFillTx/>
                <a:latin typeface="Segoe UI Semilight"/>
                <a:ea typeface="+mn-ea"/>
                <a:cs typeface="+mn-cs"/>
              </a:rPr>
              <a:t>Volume 2</a:t>
            </a:r>
          </a:p>
        </p:txBody>
      </p:sp>
      <p:sp>
        <p:nvSpPr>
          <p:cNvPr id="143" name="Rectangle 142"/>
          <p:cNvSpPr/>
          <p:nvPr/>
        </p:nvSpPr>
        <p:spPr bwMode="auto">
          <a:xfrm>
            <a:off x="6144931" y="4447486"/>
            <a:ext cx="872661" cy="1316755"/>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7">
                    <a:lumMod val="75000"/>
                  </a:srgbClr>
                </a:solidFill>
                <a:effectLst/>
                <a:uLnTx/>
                <a:uFillTx/>
                <a:latin typeface="Segoe UI Semilight"/>
                <a:ea typeface="+mn-ea"/>
                <a:cs typeface="+mn-cs"/>
              </a:rPr>
              <a:t>DB4</a:t>
            </a:r>
          </a:p>
        </p:txBody>
      </p:sp>
      <p:sp>
        <p:nvSpPr>
          <p:cNvPr id="144" name="Rectangle 143"/>
          <p:cNvSpPr/>
          <p:nvPr/>
        </p:nvSpPr>
        <p:spPr bwMode="auto">
          <a:xfrm>
            <a:off x="7088699" y="4447486"/>
            <a:ext cx="872661" cy="1316755"/>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7">
                    <a:lumMod val="75000"/>
                  </a:srgbClr>
                </a:solidFill>
                <a:effectLst/>
                <a:uLnTx/>
                <a:uFillTx/>
                <a:latin typeface="Segoe UI Semilight"/>
                <a:ea typeface="+mn-ea"/>
                <a:cs typeface="+mn-cs"/>
              </a:rPr>
              <a:t>DB5</a:t>
            </a:r>
          </a:p>
        </p:txBody>
      </p:sp>
      <p:sp>
        <p:nvSpPr>
          <p:cNvPr id="145" name="Rectangle 144"/>
          <p:cNvSpPr/>
          <p:nvPr/>
        </p:nvSpPr>
        <p:spPr bwMode="auto">
          <a:xfrm>
            <a:off x="8032467" y="4447486"/>
            <a:ext cx="872661" cy="1316755"/>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7">
                    <a:lumMod val="75000"/>
                  </a:srgbClr>
                </a:solidFill>
                <a:effectLst/>
                <a:uLnTx/>
                <a:uFillTx/>
                <a:latin typeface="Segoe UI Semilight"/>
                <a:ea typeface="+mn-ea"/>
                <a:cs typeface="+mn-cs"/>
              </a:rPr>
              <a:t>DB6</a:t>
            </a:r>
          </a:p>
        </p:txBody>
      </p:sp>
      <p:sp>
        <p:nvSpPr>
          <p:cNvPr id="146" name="Rectangle 145"/>
          <p:cNvSpPr/>
          <p:nvPr/>
        </p:nvSpPr>
        <p:spPr bwMode="auto">
          <a:xfrm>
            <a:off x="9110395" y="4371287"/>
            <a:ext cx="3002507" cy="1828800"/>
          </a:xfrm>
          <a:prstGeom prst="rect">
            <a:avLst/>
          </a:prstGeom>
          <a:solidFill>
            <a:srgbClr val="C9E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0C0"/>
                </a:solidFill>
                <a:effectLst/>
                <a:uLnTx/>
                <a:uFillTx/>
                <a:latin typeface="Segoe UI Semilight"/>
                <a:ea typeface="+mn-ea"/>
                <a:cs typeface="+mn-cs"/>
              </a:rPr>
              <a:t>Volume N</a:t>
            </a:r>
          </a:p>
        </p:txBody>
      </p:sp>
      <p:sp>
        <p:nvSpPr>
          <p:cNvPr id="147" name="Rectangle 146"/>
          <p:cNvSpPr/>
          <p:nvPr/>
        </p:nvSpPr>
        <p:spPr bwMode="auto">
          <a:xfrm>
            <a:off x="9231549" y="4447486"/>
            <a:ext cx="872661" cy="1316755"/>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7">
                    <a:lumMod val="75000"/>
                  </a:srgbClr>
                </a:solidFill>
                <a:effectLst/>
                <a:uLnTx/>
                <a:uFillTx/>
                <a:latin typeface="Segoe UI Semilight"/>
                <a:ea typeface="+mn-ea"/>
                <a:cs typeface="+mn-cs"/>
              </a:rPr>
              <a:t>DB7</a:t>
            </a:r>
          </a:p>
        </p:txBody>
      </p:sp>
      <p:sp>
        <p:nvSpPr>
          <p:cNvPr id="148" name="Rectangle 147"/>
          <p:cNvSpPr/>
          <p:nvPr/>
        </p:nvSpPr>
        <p:spPr bwMode="auto">
          <a:xfrm>
            <a:off x="10175317" y="4447486"/>
            <a:ext cx="872661" cy="1316755"/>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7">
                    <a:lumMod val="75000"/>
                  </a:srgbClr>
                </a:solidFill>
                <a:effectLst/>
                <a:uLnTx/>
                <a:uFillTx/>
                <a:latin typeface="Segoe UI Semilight"/>
                <a:ea typeface="+mn-ea"/>
                <a:cs typeface="+mn-cs"/>
              </a:rPr>
              <a:t>DB8</a:t>
            </a:r>
          </a:p>
        </p:txBody>
      </p:sp>
      <p:sp>
        <p:nvSpPr>
          <p:cNvPr id="149" name="Rectangle 148"/>
          <p:cNvSpPr/>
          <p:nvPr/>
        </p:nvSpPr>
        <p:spPr bwMode="auto">
          <a:xfrm>
            <a:off x="11119085" y="4447486"/>
            <a:ext cx="872661" cy="1316755"/>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7">
                    <a:lumMod val="75000"/>
                  </a:srgbClr>
                </a:solidFill>
                <a:effectLst/>
                <a:uLnTx/>
                <a:uFillTx/>
                <a:latin typeface="Segoe UI Semilight"/>
                <a:ea typeface="+mn-ea"/>
                <a:cs typeface="+mn-cs"/>
              </a:rPr>
              <a:t>DB9</a:t>
            </a:r>
          </a:p>
        </p:txBody>
      </p:sp>
      <p:sp>
        <p:nvSpPr>
          <p:cNvPr id="150" name="Rectangle 149"/>
          <p:cNvSpPr/>
          <p:nvPr/>
        </p:nvSpPr>
        <p:spPr bwMode="auto">
          <a:xfrm>
            <a:off x="3096582" y="4549246"/>
            <a:ext cx="813723" cy="3538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51" name="Rectangle 150"/>
          <p:cNvSpPr/>
          <p:nvPr/>
        </p:nvSpPr>
        <p:spPr bwMode="auto">
          <a:xfrm>
            <a:off x="6174399" y="4903083"/>
            <a:ext cx="813723" cy="3538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52" name="Rectangle 151"/>
          <p:cNvSpPr/>
          <p:nvPr/>
        </p:nvSpPr>
        <p:spPr bwMode="auto">
          <a:xfrm>
            <a:off x="7130383" y="4515025"/>
            <a:ext cx="813723" cy="3538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53" name="Rectangle 152"/>
          <p:cNvSpPr/>
          <p:nvPr/>
        </p:nvSpPr>
        <p:spPr bwMode="auto">
          <a:xfrm>
            <a:off x="6174398" y="4498366"/>
            <a:ext cx="813723" cy="35383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sp>
        <p:nvSpPr>
          <p:cNvPr id="154" name="Rectangle 153"/>
          <p:cNvSpPr/>
          <p:nvPr/>
        </p:nvSpPr>
        <p:spPr bwMode="auto">
          <a:xfrm>
            <a:off x="4964770" y="4519888"/>
            <a:ext cx="813723" cy="35383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55" name="Rectangle 154"/>
          <p:cNvSpPr/>
          <p:nvPr/>
        </p:nvSpPr>
        <p:spPr bwMode="auto">
          <a:xfrm>
            <a:off x="9261017" y="4498365"/>
            <a:ext cx="813723" cy="35383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56" name="Rectangle 155"/>
          <p:cNvSpPr/>
          <p:nvPr/>
        </p:nvSpPr>
        <p:spPr bwMode="auto">
          <a:xfrm>
            <a:off x="10225364" y="4498364"/>
            <a:ext cx="813723" cy="353837"/>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157" name="Rectangle 156"/>
          <p:cNvSpPr/>
          <p:nvPr/>
        </p:nvSpPr>
        <p:spPr bwMode="auto">
          <a:xfrm>
            <a:off x="11148553" y="4486760"/>
            <a:ext cx="813723" cy="353837"/>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a:t>
            </a:r>
          </a:p>
        </p:txBody>
      </p:sp>
      <p:sp>
        <p:nvSpPr>
          <p:cNvPr id="158" name="Rectangle 157"/>
          <p:cNvSpPr/>
          <p:nvPr/>
        </p:nvSpPr>
        <p:spPr bwMode="auto">
          <a:xfrm>
            <a:off x="8065260" y="4515025"/>
            <a:ext cx="813723" cy="353837"/>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a:t>
            </a:r>
          </a:p>
        </p:txBody>
      </p:sp>
      <p:cxnSp>
        <p:nvCxnSpPr>
          <p:cNvPr id="5" name="Straight Arrow Connector 4"/>
          <p:cNvCxnSpPr>
            <a:stCxn id="9" idx="3"/>
            <a:endCxn id="22" idx="1"/>
          </p:cNvCxnSpPr>
          <p:nvPr/>
        </p:nvCxnSpPr>
        <p:spPr>
          <a:xfrm flipV="1">
            <a:off x="2124226" y="5105864"/>
            <a:ext cx="934087" cy="4641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50" idx="3"/>
          </p:cNvCxnSpPr>
          <p:nvPr/>
        </p:nvCxnSpPr>
        <p:spPr>
          <a:xfrm>
            <a:off x="2236598" y="4716844"/>
            <a:ext cx="851183" cy="93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2237" y="4402912"/>
            <a:ext cx="2114361"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Table records</a:t>
            </a:r>
          </a:p>
        </p:txBody>
      </p:sp>
      <p:cxnSp>
        <p:nvCxnSpPr>
          <p:cNvPr id="51" name="Straight Arrow Connector 50"/>
          <p:cNvCxnSpPr>
            <a:stCxn id="6" idx="3"/>
            <a:endCxn id="112" idx="1"/>
          </p:cNvCxnSpPr>
          <p:nvPr/>
        </p:nvCxnSpPr>
        <p:spPr>
          <a:xfrm flipV="1">
            <a:off x="2351543" y="2724768"/>
            <a:ext cx="776630" cy="3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16804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28665"/>
            <a:ext cx="11887200" cy="2597634"/>
          </a:xfrm>
        </p:spPr>
        <p:txBody>
          <a:bodyPr/>
          <a:lstStyle/>
          <a:p>
            <a:r>
              <a:rPr lang="en-US" sz="2800" dirty="0"/>
              <a:t>Partition Key and Row Key in the Azure-consistent storage Table implementation are each limited to 400 characters (that is, 800 bytes) in size</a:t>
            </a:r>
          </a:p>
          <a:p>
            <a:r>
              <a:rPr lang="en-US" sz="2800" dirty="0"/>
              <a:t>All partitions of a tenant table are stored in the same database. This limits the scalability of a single table to the limit of transaction rate of a single table server database</a:t>
            </a:r>
          </a:p>
        </p:txBody>
      </p:sp>
      <p:sp>
        <p:nvSpPr>
          <p:cNvPr id="2" name="Title 1"/>
          <p:cNvSpPr>
            <a:spLocks noGrp="1"/>
          </p:cNvSpPr>
          <p:nvPr>
            <p:ph type="title"/>
          </p:nvPr>
        </p:nvSpPr>
        <p:spPr/>
        <p:txBody>
          <a:bodyPr/>
          <a:lstStyle/>
          <a:p>
            <a:r>
              <a:rPr lang="en-US" dirty="0"/>
              <a:t>Limits and constraints</a:t>
            </a:r>
          </a:p>
        </p:txBody>
      </p:sp>
    </p:spTree>
    <p:extLst>
      <p:ext uri="{BB962C8B-B14F-4D97-AF65-F5344CB8AC3E}">
        <p14:creationId xmlns:p14="http://schemas.microsoft.com/office/powerpoint/2010/main" val="34133369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 y="180374"/>
            <a:ext cx="12436475" cy="6633776"/>
          </a:xfrm>
          <a:prstGeom prst="rect">
            <a:avLst/>
          </a:prstGeom>
        </p:spPr>
      </p:pic>
    </p:spTree>
    <p:extLst>
      <p:ext uri="{BB962C8B-B14F-4D97-AF65-F5344CB8AC3E}">
        <p14:creationId xmlns:p14="http://schemas.microsoft.com/office/powerpoint/2010/main" val="16253480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1093729"/>
          </a:xfrm>
        </p:spPr>
        <p:txBody>
          <a:bodyPr/>
          <a:lstStyle/>
          <a:p>
            <a:r>
              <a:rPr lang="en-US" dirty="0"/>
              <a:t>Storage services for Azure Stack Hub</a:t>
            </a:r>
          </a:p>
        </p:txBody>
      </p:sp>
      <p:sp>
        <p:nvSpPr>
          <p:cNvPr id="8" name="Rectangle 7"/>
          <p:cNvSpPr/>
          <p:nvPr/>
        </p:nvSpPr>
        <p:spPr bwMode="auto">
          <a:xfrm>
            <a:off x="380276" y="2513018"/>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bwMode="auto">
          <a:xfrm>
            <a:off x="380276" y="6167194"/>
            <a:ext cx="11827158" cy="53046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ctr" anchorCtr="0" forceAA="0" compatLnSpc="1">
            <a:prstTxWarp prst="textNoShape">
              <a:avLst/>
            </a:prstTxWarp>
            <a:noAutofit/>
          </a:bodyPr>
          <a:lstStyle/>
          <a:p>
            <a:pPr marL="0" marR="0" lvl="0" indent="0" algn="ctr" defTabSz="856859" eaLnBrk="1" fontAlgn="base" latinLnBrk="0" hangingPunct="1">
              <a:lnSpc>
                <a:spcPct val="100000"/>
              </a:lnSpc>
              <a:spcBef>
                <a:spcPct val="0"/>
              </a:spcBef>
              <a:spcAft>
                <a:spcPct val="0"/>
              </a:spcAft>
              <a:buClrTx/>
              <a:buSzTx/>
              <a:buFontTx/>
              <a:buNone/>
              <a:tabLst/>
              <a:defRPr/>
            </a:pPr>
            <a:r>
              <a:rPr lang="en-US" kern="0" dirty="0">
                <a:gradFill>
                  <a:gsLst>
                    <a:gs pos="0">
                      <a:srgbClr val="FFFFFF"/>
                    </a:gs>
                    <a:gs pos="100000">
                      <a:srgbClr val="FFFFFF"/>
                    </a:gs>
                  </a:gsLst>
                  <a:lin ang="5400000" scaled="0"/>
                </a:gradFill>
                <a:ea typeface="Segoe UI" pitchFamily="34" charset="0"/>
                <a:cs typeface="Segoe UI" pitchFamily="34" charset="0"/>
              </a:rPr>
              <a:t>Azure Stack Hub Infrastructure </a:t>
            </a:r>
            <a:endParaRPr kumimoji="0" lang="en-US"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p:cNvGrpSpPr/>
          <p:nvPr/>
        </p:nvGrpSpPr>
        <p:grpSpPr>
          <a:xfrm>
            <a:off x="148911" y="1211262"/>
            <a:ext cx="5500947" cy="1394482"/>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32597" eaLnBrk="1" fontAlgn="auto" latinLnBrk="0" hangingPunct="1">
                <a:lnSpc>
                  <a:spcPct val="90000"/>
                </a:lnSpc>
                <a:spcBef>
                  <a:spcPts val="0"/>
                </a:spcBef>
                <a:spcAft>
                  <a:spcPts val="0"/>
                </a:spcAft>
                <a:buClrTx/>
                <a:buSzTx/>
                <a:buFontTx/>
                <a:buNone/>
                <a:tabLst/>
                <a:defRPr/>
              </a:pPr>
              <a:r>
                <a:rPr kumimoji="0" lang="en-US" sz="2800" b="1" i="0" u="none" strike="noStrike" kern="0" cap="none" spc="-30" normalizeH="0" baseline="0" noProof="0">
                  <a:ln w="3175">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39989" tIns="146283" rIns="182854" bIns="146283" rtlCol="0">
                <a:spAutoFit/>
              </a:bodyPr>
              <a:lstStyle/>
              <a:p>
                <a:pPr marL="0" marR="0" lvl="0" indent="0" algn="ctr" defTabSz="932597"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t>Virtual </a:t>
                </a:r>
                <a:br>
                  <a:rPr kumimoji="0" lang="en-US" sz="1599" b="1" i="0" u="none" strike="noStrike" kern="0" cap="none" spc="0" normalizeH="0" baseline="0" noProof="0">
                    <a:ln>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br>
                <a:r>
                  <a:rPr kumimoji="0" lang="en-US" sz="1599" b="1" i="0" u="none" strike="noStrike" kern="0" cap="none" spc="0" normalizeH="0" baseline="0" noProof="0">
                    <a:ln>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3772">
                        <a:schemeClr val="tx1"/>
                      </a:gs>
                      <a:gs pos="42857">
                        <a:schemeClr val="tx1"/>
                      </a:gs>
                    </a:gsLst>
                    <a:lin ang="5400000" scaled="0"/>
                  </a:gradFill>
                  <a:effectLst/>
                  <a:uLnTx/>
                  <a:uFillTx/>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3772">
                        <a:schemeClr val="tx1"/>
                      </a:gs>
                      <a:gs pos="42857">
                        <a:schemeClr val="tx1"/>
                      </a:gs>
                    </a:gsLst>
                    <a:lin ang="5400000" scaled="0"/>
                  </a:gradFill>
                  <a:effectLst/>
                  <a:uLnTx/>
                  <a:uFillTx/>
                </a:endParaRPr>
              </a:p>
            </p:txBody>
          </p:sp>
          <p:sp>
            <p:nvSpPr>
              <p:cNvPr id="50" name="TextBox 49"/>
              <p:cNvSpPr txBox="1"/>
              <p:nvPr/>
            </p:nvSpPr>
            <p:spPr>
              <a:xfrm>
                <a:off x="7270490" y="5266271"/>
                <a:ext cx="1718120" cy="516992"/>
              </a:xfrm>
              <a:prstGeom prst="rect">
                <a:avLst/>
              </a:prstGeom>
              <a:noFill/>
            </p:spPr>
            <p:txBody>
              <a:bodyPr wrap="square" lIns="639989" tIns="146283" rIns="182854" bIns="146283" rtlCol="0">
                <a:spAutoFit/>
              </a:bodyPr>
              <a:lstStyle/>
              <a:p>
                <a:pPr marL="0" marR="0" lvl="0" indent="0" defTabSz="932597"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32597"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w="3175">
                    <a:noFill/>
                  </a:ln>
                  <a:gradFill>
                    <a:gsLst>
                      <a:gs pos="83772">
                        <a:schemeClr val="tx1"/>
                      </a:gs>
                      <a:gs pos="42857">
                        <a:schemeClr val="tx1"/>
                      </a:gs>
                    </a:gsLst>
                    <a:lin ang="5400000" scaled="0"/>
                  </a:gradFill>
                  <a:effectLst/>
                  <a:uLnTx/>
                  <a:uFillTx/>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39989" tIns="146283" rIns="182854" bIns="146283" rtlCol="0">
                <a:spAutoFit/>
              </a:bodyPr>
              <a:lstStyle/>
              <a:p>
                <a:pPr marL="0" marR="0" lvl="0" indent="0" defTabSz="932597"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127992" y="2513019"/>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Objects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Highly scalable, REST object store</a:t>
            </a:r>
          </a:p>
          <a:p>
            <a:pPr lvl="0" defTabSz="856859" fontAlgn="base">
              <a:spcBef>
                <a:spcPct val="0"/>
              </a:spcBef>
              <a:spcAft>
                <a:spcPct val="0"/>
              </a:spcAf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lvl="0" defTabSz="856859" fontAlgn="base">
              <a:spcBef>
                <a:spcPct val="0"/>
              </a:spcBef>
              <a:spcAft>
                <a:spcPct val="0"/>
              </a:spcAft>
              <a:defRPr/>
            </a:pPr>
            <a:r>
              <a:rPr lang="en-US" sz="1600" kern="0">
                <a:gradFill>
                  <a:gsLst>
                    <a:gs pos="0">
                      <a:srgbClr val="FFFFFF"/>
                    </a:gs>
                    <a:gs pos="100000">
                      <a:srgbClr val="FFFFFF"/>
                    </a:gs>
                  </a:gsLst>
                  <a:lin ang="5400000" scaled="0"/>
                </a:gradFill>
                <a:latin typeface="Segoe UI"/>
                <a:ea typeface="Segoe UI" pitchFamily="34" charset="0"/>
                <a:cs typeface="Segoe UI" pitchFamily="34" charset="0"/>
              </a:rPr>
              <a:t>Append Blobs</a:t>
            </a: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9875712" y="2513019"/>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Queues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cs typeface="Segoe UI" pitchFamily="34" charset="0"/>
              </a:rPr>
              <a:t>Decouple and scale components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cs typeface="Segoe UI" pitchFamily="34" charset="0"/>
              </a:rPr>
              <a:t>Message visibility timeout and update message</a:t>
            </a:r>
          </a:p>
        </p:txBody>
      </p:sp>
      <p:sp>
        <p:nvSpPr>
          <p:cNvPr id="62" name="Rectangle 61"/>
          <p:cNvSpPr/>
          <p:nvPr/>
        </p:nvSpPr>
        <p:spPr bwMode="auto">
          <a:xfrm>
            <a:off x="7501852" y="2513019"/>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Scale-out NoSQL store</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32597" eaLnBrk="1" fontAlgn="auto" latinLnBrk="0" hangingPunct="1">
              <a:lnSpc>
                <a:spcPct val="90000"/>
              </a:lnSpc>
              <a:spcBef>
                <a:spcPts val="0"/>
              </a:spcBef>
              <a:spcAft>
                <a:spcPts val="0"/>
              </a:spcAft>
              <a:buClrTx/>
              <a:buSzTx/>
              <a:buFontTx/>
              <a:buNone/>
              <a:tabLst/>
              <a:defRPr/>
            </a:pPr>
            <a:r>
              <a:rPr kumimoji="0" lang="en-US" sz="2800" b="1" i="0" u="none" strike="noStrike" kern="0" cap="none" spc="-30" normalizeH="0" baseline="0" noProof="0">
                <a:ln w="3175">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t>PaaS</a:t>
            </a:r>
          </a:p>
        </p:txBody>
      </p:sp>
      <p:sp>
        <p:nvSpPr>
          <p:cNvPr id="65" name="TextBox 64"/>
          <p:cNvSpPr txBox="1"/>
          <p:nvPr/>
        </p:nvSpPr>
        <p:spPr>
          <a:xfrm>
            <a:off x="5537677" y="1652690"/>
            <a:ext cx="1964176" cy="738365"/>
          </a:xfrm>
          <a:prstGeom prst="rect">
            <a:avLst/>
          </a:prstGeom>
          <a:noFill/>
        </p:spPr>
        <p:txBody>
          <a:bodyPr wrap="square" lIns="639989" tIns="146283" rIns="182854" bIns="146283" rtlCol="0">
            <a:spAutoFit/>
          </a:bodyPr>
          <a:lstStyle/>
          <a:p>
            <a:pPr marL="0" marR="0" lvl="0" indent="0" defTabSz="932597"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t>Custom </a:t>
            </a: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apps</a:t>
            </a:r>
            <a:endParaRPr kumimoji="0" lang="en-US" sz="1599" b="1" i="0" u="none" strike="noStrike" kern="0" cap="none" spc="0" normalizeH="0" baseline="0" noProof="0">
              <a:ln>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66" name="Freeform 699"/>
          <p:cNvSpPr>
            <a:spLocks noChangeAspect="1" noEditPoints="1"/>
          </p:cNvSpPr>
          <p:nvPr/>
        </p:nvSpPr>
        <p:spPr bwMode="auto">
          <a:xfrm>
            <a:off x="5606901" y="1884852"/>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9606" tIns="44804" rIns="89606" bIns="44804"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83772">
                    <a:schemeClr val="tx1"/>
                  </a:gs>
                  <a:gs pos="42857">
                    <a:schemeClr val="tx1"/>
                  </a:gs>
                </a:gsLst>
                <a:lin ang="5400000" scaled="0"/>
              </a:gradFill>
              <a:effectLst/>
              <a:uLnTx/>
              <a:uFillTx/>
            </a:endParaRPr>
          </a:p>
        </p:txBody>
      </p:sp>
      <p:grpSp>
        <p:nvGrpSpPr>
          <p:cNvPr id="68" name="Group 67"/>
          <p:cNvGrpSpPr>
            <a:grpSpLocks noChangeAspect="1"/>
          </p:cNvGrpSpPr>
          <p:nvPr/>
        </p:nvGrpSpPr>
        <p:grpSpPr>
          <a:xfrm>
            <a:off x="7862407" y="1878037"/>
            <a:ext cx="235611" cy="254801"/>
            <a:chOff x="6512989" y="1747047"/>
            <a:chExt cx="1235956" cy="1270956"/>
          </a:xfrm>
          <a:solidFill>
            <a:schemeClr val="tx1"/>
          </a:solidFill>
        </p:grpSpPr>
        <p:sp>
          <p:nvSpPr>
            <p:cNvPr id="70" name="Rectangle 69"/>
            <p:cNvSpPr>
              <a:spLocks noChangeArrowheads="1"/>
            </p:cNvSpPr>
            <p:nvPr/>
          </p:nvSpPr>
          <p:spPr bwMode="auto">
            <a:xfrm>
              <a:off x="6512989" y="1747047"/>
              <a:ext cx="522387" cy="554699"/>
            </a:xfrm>
            <a:prstGeom prst="rect">
              <a:avLst/>
            </a:prstGeom>
            <a:noFill/>
            <a:ln w="1905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chemeClr val="tx1"/>
                    </a:gs>
                    <a:gs pos="42857">
                      <a:schemeClr val="tx1"/>
                    </a:gs>
                  </a:gsLst>
                  <a:lin ang="5400000" scaled="0"/>
                </a:gradFill>
                <a:effectLst/>
                <a:uLnTx/>
                <a:uFillTx/>
                <a:latin typeface="+mj-lt"/>
              </a:endParaRPr>
            </a:p>
          </p:txBody>
        </p:sp>
        <p:sp>
          <p:nvSpPr>
            <p:cNvPr id="71" name="Rectangle 70"/>
            <p:cNvSpPr>
              <a:spLocks noChangeArrowheads="1"/>
            </p:cNvSpPr>
            <p:nvPr/>
          </p:nvSpPr>
          <p:spPr bwMode="auto">
            <a:xfrm>
              <a:off x="7210400" y="1747047"/>
              <a:ext cx="538540" cy="554699"/>
            </a:xfrm>
            <a:prstGeom prst="rect">
              <a:avLst/>
            </a:prstGeom>
            <a:noFill/>
            <a:ln w="1905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chemeClr val="tx1"/>
                    </a:gs>
                    <a:gs pos="42857">
                      <a:schemeClr val="tx1"/>
                    </a:gs>
                  </a:gsLst>
                  <a:lin ang="5400000" scaled="0"/>
                </a:gradFill>
                <a:effectLst/>
                <a:uLnTx/>
                <a:uFillTx/>
                <a:latin typeface="+mj-lt"/>
              </a:endParaRPr>
            </a:p>
          </p:txBody>
        </p:sp>
        <p:sp>
          <p:nvSpPr>
            <p:cNvPr id="72" name="Rectangle 71"/>
            <p:cNvSpPr>
              <a:spLocks noChangeArrowheads="1"/>
            </p:cNvSpPr>
            <p:nvPr/>
          </p:nvSpPr>
          <p:spPr bwMode="auto">
            <a:xfrm>
              <a:off x="6512989" y="2463304"/>
              <a:ext cx="522387" cy="554699"/>
            </a:xfrm>
            <a:prstGeom prst="rect">
              <a:avLst/>
            </a:prstGeom>
            <a:noFill/>
            <a:ln w="1905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chemeClr val="tx1"/>
                    </a:gs>
                    <a:gs pos="42857">
                      <a:schemeClr val="tx1"/>
                    </a:gs>
                  </a:gsLst>
                  <a:lin ang="5400000" scaled="0"/>
                </a:gradFill>
                <a:effectLst/>
                <a:uLnTx/>
                <a:uFillTx/>
                <a:latin typeface="+mj-lt"/>
              </a:endParaRPr>
            </a:p>
          </p:txBody>
        </p:sp>
        <p:sp>
          <p:nvSpPr>
            <p:cNvPr id="73" name="Rectangle 72"/>
            <p:cNvSpPr>
              <a:spLocks noChangeArrowheads="1"/>
            </p:cNvSpPr>
            <p:nvPr/>
          </p:nvSpPr>
          <p:spPr bwMode="auto">
            <a:xfrm>
              <a:off x="7210405" y="2463304"/>
              <a:ext cx="538540" cy="554699"/>
            </a:xfrm>
            <a:prstGeom prst="rect">
              <a:avLst/>
            </a:prstGeom>
            <a:noFill/>
            <a:ln w="1905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chemeClr val="tx1"/>
                    </a:gs>
                    <a:gs pos="42857">
                      <a:schemeClr val="tx1"/>
                    </a:gs>
                  </a:gsLst>
                  <a:lin ang="5400000" scaled="0"/>
                </a:gradFill>
                <a:effectLst/>
                <a:uLnTx/>
                <a:uFillTx/>
                <a:latin typeface="+mj-l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3247" tIns="46623" rIns="93247" bIns="4662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chemeClr val="tx1"/>
                    </a:gs>
                    <a:gs pos="42857">
                      <a:schemeClr val="tx1"/>
                    </a:gs>
                  </a:gsLst>
                  <a:lin ang="5400000" scaled="0"/>
                </a:gradFill>
                <a:effectLst/>
                <a:uLnTx/>
                <a:uFillTx/>
                <a:latin typeface="+mj-lt"/>
              </a:endParaRPr>
            </a:p>
          </p:txBody>
        </p:sp>
      </p:grpSp>
      <p:sp>
        <p:nvSpPr>
          <p:cNvPr id="69" name="TextBox 68"/>
          <p:cNvSpPr txBox="1"/>
          <p:nvPr/>
        </p:nvSpPr>
        <p:spPr>
          <a:xfrm>
            <a:off x="7714932" y="1652690"/>
            <a:ext cx="2531108" cy="747183"/>
          </a:xfrm>
          <a:prstGeom prst="rect">
            <a:avLst/>
          </a:prstGeom>
          <a:noFill/>
        </p:spPr>
        <p:txBody>
          <a:bodyPr wrap="square" lIns="639989" tIns="146283" rIns="182854" bIns="146283" rtlCol="0">
            <a:spAutoFit/>
          </a:bodyPr>
          <a:lstStyle/>
          <a:p>
            <a:pPr marL="0" marR="0" lvl="0" indent="0" defTabSz="932597"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t>Web </a:t>
            </a:r>
            <a:br>
              <a:rPr kumimoji="0" lang="en-US" sz="1599" b="1" i="0" u="none" strike="noStrike" kern="0" cap="none" spc="0" normalizeH="0" baseline="0" noProof="0">
                <a:ln>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br>
            <a:r>
              <a:rPr kumimoji="0" lang="en-US" sz="1599" b="1" i="0" u="none" strike="noStrike" kern="0" cap="none" spc="0" normalizeH="0" baseline="0" noProof="0">
                <a:ln>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t>and mobile</a:t>
            </a:r>
          </a:p>
        </p:txBody>
      </p:sp>
      <p:grpSp>
        <p:nvGrpSpPr>
          <p:cNvPr id="78" name="Group 77"/>
          <p:cNvGrpSpPr/>
          <p:nvPr/>
        </p:nvGrpSpPr>
        <p:grpSpPr>
          <a:xfrm>
            <a:off x="9645885" y="1767786"/>
            <a:ext cx="2719933" cy="516992"/>
            <a:chOff x="4898168" y="4982108"/>
            <a:chExt cx="2719933" cy="516992"/>
          </a:xfrm>
        </p:grpSpPr>
        <p:sp>
          <p:nvSpPr>
            <p:cNvPr id="79" name="Freeform 5"/>
            <p:cNvSpPr>
              <a:spLocks noChangeAspect="1" noEditPoints="1"/>
            </p:cNvSpPr>
            <p:nvPr/>
          </p:nvSpPr>
          <p:spPr bwMode="auto">
            <a:xfrm>
              <a:off x="5166194" y="5112609"/>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3772">
                      <a:schemeClr val="tx1"/>
                    </a:gs>
                    <a:gs pos="42857">
                      <a:schemeClr val="tx1"/>
                    </a:gs>
                  </a:gsLst>
                  <a:lin ang="5400000" scaled="0"/>
                </a:gradFill>
                <a:effectLst/>
                <a:uLnTx/>
                <a:uFillTx/>
              </a:endParaRPr>
            </a:p>
          </p:txBody>
        </p:sp>
        <p:sp>
          <p:nvSpPr>
            <p:cNvPr id="80" name="TextBox 79"/>
            <p:cNvSpPr txBox="1"/>
            <p:nvPr/>
          </p:nvSpPr>
          <p:spPr>
            <a:xfrm>
              <a:off x="4898168" y="4982108"/>
              <a:ext cx="2719933" cy="516992"/>
            </a:xfrm>
            <a:prstGeom prst="rect">
              <a:avLst/>
            </a:prstGeom>
            <a:noFill/>
          </p:spPr>
          <p:txBody>
            <a:bodyPr wrap="square" lIns="639989" tIns="146283" rIns="182854" bIns="146283" rtlCol="0">
              <a:spAutoFit/>
            </a:bodyPr>
            <a:lstStyle/>
            <a:p>
              <a:pPr marL="0" marR="0" lvl="0" indent="0" defTabSz="932597"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chemeClr val="tx1"/>
                      </a:gs>
                      <a:gs pos="42857">
                        <a:schemeClr val="tx1"/>
                      </a:gs>
                    </a:gsLst>
                    <a:lin ang="5400000" scaled="0"/>
                  </a:gradFill>
                  <a:effectLst/>
                  <a:uLnTx/>
                  <a:uFillTx/>
                  <a:latin typeface="Segoe UI Semilight" panose="020B0402040204020203" pitchFamily="34" charset="0"/>
                  <a:cs typeface="Segoe UI Semilight" panose="020B0402040204020203" pitchFamily="34" charset="0"/>
                </a:rPr>
                <a:t>Microservices</a:t>
              </a:r>
            </a:p>
          </p:txBody>
        </p:sp>
      </p:grpSp>
      <p:sp>
        <p:nvSpPr>
          <p:cNvPr id="39" name="Rectangle 38"/>
          <p:cNvSpPr/>
          <p:nvPr/>
        </p:nvSpPr>
        <p:spPr bwMode="auto">
          <a:xfrm>
            <a:off x="391427" y="5727169"/>
            <a:ext cx="11827156" cy="392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ctr" anchorCtr="0" forceAA="0" compatLnSpc="1">
            <a:prstTxWarp prst="textNoShape">
              <a:avLst/>
            </a:prstTxWarp>
            <a:noAutofit/>
          </a:bodyPr>
          <a:lstStyle/>
          <a:p>
            <a:pPr algn="ctr" defTabSz="856859" fontAlgn="base">
              <a:spcBef>
                <a:spcPct val="0"/>
              </a:spcBef>
              <a:spcAft>
                <a:spcPct val="0"/>
              </a:spcAft>
            </a:pPr>
            <a:r>
              <a:rPr lang="en-US" kern="0">
                <a:gradFill>
                  <a:gsLst>
                    <a:gs pos="0">
                      <a:srgbClr val="FFFFFF"/>
                    </a:gs>
                    <a:gs pos="100000">
                      <a:srgbClr val="FFFFFF"/>
                    </a:gs>
                  </a:gsLst>
                  <a:lin ang="5400000" scaled="0"/>
                </a:gradFill>
                <a:latin typeface="Segoe UI"/>
                <a:cs typeface="Segoe UI" pitchFamily="34" charset="0"/>
              </a:rPr>
              <a:t>Storage accounts</a:t>
            </a:r>
          </a:p>
        </p:txBody>
      </p:sp>
      <p:sp>
        <p:nvSpPr>
          <p:cNvPr id="34" name="Rectangle 33"/>
          <p:cNvSpPr/>
          <p:nvPr/>
        </p:nvSpPr>
        <p:spPr bwMode="auto">
          <a:xfrm>
            <a:off x="2780763" y="2513018"/>
            <a:ext cx="2331720" cy="3182695"/>
          </a:xfrm>
          <a:prstGeom prst="rect">
            <a:avLst/>
          </a:prstGeom>
          <a:solidFill>
            <a:srgbClr val="C9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spTree>
    <p:extLst>
      <p:ext uri="{BB962C8B-B14F-4D97-AF65-F5344CB8AC3E}">
        <p14:creationId xmlns:p14="http://schemas.microsoft.com/office/powerpoint/2010/main" val="206193474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40620"/>
            <a:ext cx="12436475" cy="6913283"/>
          </a:xfrm>
          <a:prstGeom prst="rect">
            <a:avLst/>
          </a:prstGeom>
        </p:spPr>
      </p:pic>
      <p:cxnSp>
        <p:nvCxnSpPr>
          <p:cNvPr id="4" name="Straight Arrow Connector 3"/>
          <p:cNvCxnSpPr/>
          <p:nvPr/>
        </p:nvCxnSpPr>
        <p:spPr>
          <a:xfrm flipV="1">
            <a:off x="4160837" y="2582862"/>
            <a:ext cx="0" cy="2590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46637" y="3725862"/>
            <a:ext cx="2971800" cy="11264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 of billed requests failed due to server error</a:t>
            </a:r>
          </a:p>
        </p:txBody>
      </p:sp>
      <p:cxnSp>
        <p:nvCxnSpPr>
          <p:cNvPr id="6" name="Straight Arrow Connector 5"/>
          <p:cNvCxnSpPr/>
          <p:nvPr/>
        </p:nvCxnSpPr>
        <p:spPr>
          <a:xfrm flipV="1">
            <a:off x="5456237" y="2582862"/>
            <a:ext cx="0" cy="1143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32237" y="5207155"/>
            <a:ext cx="5105400" cy="5724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Average latency of server requests</a:t>
            </a:r>
          </a:p>
        </p:txBody>
      </p:sp>
      <p:cxnSp>
        <p:nvCxnSpPr>
          <p:cNvPr id="8" name="Straight Arrow Connector 7"/>
          <p:cNvCxnSpPr/>
          <p:nvPr/>
        </p:nvCxnSpPr>
        <p:spPr>
          <a:xfrm flipV="1">
            <a:off x="6827837" y="25828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599237" y="2963862"/>
            <a:ext cx="1981200" cy="5724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Total TPS</a:t>
            </a:r>
          </a:p>
        </p:txBody>
      </p:sp>
    </p:spTree>
    <p:extLst>
      <p:ext uri="{BB962C8B-B14F-4D97-AF65-F5344CB8AC3E}">
        <p14:creationId xmlns:p14="http://schemas.microsoft.com/office/powerpoint/2010/main" val="258195752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06331"/>
            <a:ext cx="11887200" cy="1181862"/>
          </a:xfrm>
        </p:spPr>
        <p:txBody>
          <a:bodyPr/>
          <a:lstStyle/>
          <a:p>
            <a:r>
              <a:rPr lang="en-US" dirty="0"/>
              <a:t>Queues</a:t>
            </a:r>
          </a:p>
        </p:txBody>
      </p:sp>
    </p:spTree>
    <p:extLst>
      <p:ext uri="{BB962C8B-B14F-4D97-AF65-F5344CB8AC3E}">
        <p14:creationId xmlns:p14="http://schemas.microsoft.com/office/powerpoint/2010/main" val="34796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Queues</a:t>
            </a:r>
          </a:p>
        </p:txBody>
      </p:sp>
      <p:sp>
        <p:nvSpPr>
          <p:cNvPr id="4" name="Text Placeholder 3"/>
          <p:cNvSpPr>
            <a:spLocks noGrp="1"/>
          </p:cNvSpPr>
          <p:nvPr>
            <p:ph type="body" sz="quarter" idx="10"/>
          </p:nvPr>
        </p:nvSpPr>
        <p:spPr>
          <a:xfrm>
            <a:off x="274638" y="1212850"/>
            <a:ext cx="11887200" cy="6180153"/>
          </a:xfrm>
        </p:spPr>
        <p:txBody>
          <a:bodyPr/>
          <a:lstStyle/>
          <a:p>
            <a:r>
              <a:rPr lang="en-US" sz="3200" dirty="0">
                <a:solidFill>
                  <a:srgbClr val="0070C0"/>
                </a:solidFill>
              </a:rPr>
              <a:t>Simple, cost-effective, durable message queuing for large workloads</a:t>
            </a:r>
          </a:p>
          <a:p>
            <a:pPr marL="457200" indent="-457200">
              <a:buFont typeface="Arial" panose="020B0604020202020204" pitchFamily="34" charset="0"/>
              <a:buChar char="•"/>
            </a:pPr>
            <a:r>
              <a:rPr lang="en-US" sz="3200" dirty="0"/>
              <a:t>Accessible from anywhere via authenticated HTTP/HTTPS</a:t>
            </a:r>
          </a:p>
          <a:p>
            <a:pPr marL="457200" indent="-457200">
              <a:buFont typeface="Arial" panose="020B0604020202020204" pitchFamily="34" charset="0"/>
              <a:buChar char="•"/>
            </a:pPr>
            <a:r>
              <a:rPr lang="en-US" sz="3200" dirty="0"/>
              <a:t>Message can be up to 64 KB in size</a:t>
            </a:r>
          </a:p>
          <a:p>
            <a:pPr marL="457200" indent="-457200">
              <a:buFont typeface="Arial" panose="020B0604020202020204" pitchFamily="34" charset="0"/>
              <a:buChar char="•"/>
            </a:pPr>
            <a:r>
              <a:rPr lang="en-US" sz="3200" dirty="0"/>
              <a:t>Queue can contain millions of messages</a:t>
            </a:r>
          </a:p>
          <a:p>
            <a:endParaRPr lang="en-US" sz="3200" dirty="0"/>
          </a:p>
          <a:p>
            <a:r>
              <a:rPr lang="en-US" sz="3200" dirty="0">
                <a:solidFill>
                  <a:srgbClr val="0070C0"/>
                </a:solidFill>
              </a:rPr>
              <a:t>Usage examples</a:t>
            </a:r>
          </a:p>
          <a:p>
            <a:pPr marL="457200" indent="-457200">
              <a:buFont typeface="Arial" panose="020B0604020202020204" pitchFamily="34" charset="0"/>
              <a:buChar char="•"/>
            </a:pPr>
            <a:r>
              <a:rPr lang="en-US" sz="3200" dirty="0"/>
              <a:t>Asynchronous messaging for decoupled application components</a:t>
            </a:r>
          </a:p>
          <a:p>
            <a:pPr marL="457200" indent="-457200">
              <a:buFont typeface="Arial" panose="020B0604020202020204" pitchFamily="34" charset="0"/>
              <a:buChar char="•"/>
            </a:pPr>
            <a:r>
              <a:rPr lang="en-US" sz="3200" dirty="0"/>
              <a:t>Design resilience to application component failure</a:t>
            </a:r>
          </a:p>
          <a:p>
            <a:pPr marL="457200" indent="-457200">
              <a:buFont typeface="Arial" panose="020B0604020202020204" pitchFamily="34" charset="0"/>
              <a:buChar char="•"/>
            </a:pPr>
            <a:r>
              <a:rPr lang="en-US" sz="3200" dirty="0"/>
              <a:t>Managing a backlog of work items and scaling for burst</a:t>
            </a:r>
          </a:p>
          <a:p>
            <a:endParaRPr lang="en-US" sz="3200" dirty="0"/>
          </a:p>
          <a:p>
            <a:endParaRPr lang="en-US" dirty="0"/>
          </a:p>
        </p:txBody>
      </p:sp>
    </p:spTree>
    <p:extLst>
      <p:ext uri="{BB962C8B-B14F-4D97-AF65-F5344CB8AC3E}">
        <p14:creationId xmlns:p14="http://schemas.microsoft.com/office/powerpoint/2010/main" val="363730897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44462"/>
            <a:ext cx="12436475" cy="6655457"/>
          </a:xfrm>
          <a:prstGeom prst="rect">
            <a:avLst/>
          </a:prstGeom>
        </p:spPr>
      </p:pic>
    </p:spTree>
    <p:extLst>
      <p:ext uri="{BB962C8B-B14F-4D97-AF65-F5344CB8AC3E}">
        <p14:creationId xmlns:p14="http://schemas.microsoft.com/office/powerpoint/2010/main" val="201006018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06331"/>
            <a:ext cx="11887200" cy="1181862"/>
          </a:xfrm>
        </p:spPr>
        <p:txBody>
          <a:bodyPr/>
          <a:lstStyle/>
          <a:p>
            <a:r>
              <a:rPr lang="en-US" dirty="0"/>
              <a:t>Storage Services Usage</a:t>
            </a:r>
          </a:p>
        </p:txBody>
      </p:sp>
    </p:spTree>
    <p:extLst>
      <p:ext uri="{BB962C8B-B14F-4D97-AF65-F5344CB8AC3E}">
        <p14:creationId xmlns:p14="http://schemas.microsoft.com/office/powerpoint/2010/main" val="241380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4623"/>
            <a:ext cx="12436475" cy="6985278"/>
          </a:xfrm>
          <a:prstGeom prst="rect">
            <a:avLst/>
          </a:prstGeom>
        </p:spPr>
      </p:pic>
    </p:spTree>
    <p:extLst>
      <p:ext uri="{BB962C8B-B14F-4D97-AF65-F5344CB8AC3E}">
        <p14:creationId xmlns:p14="http://schemas.microsoft.com/office/powerpoint/2010/main" val="288097903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169533"/>
            <a:ext cx="12436475" cy="6655457"/>
          </a:xfrm>
          <a:prstGeom prst="rect">
            <a:avLst/>
          </a:prstGeom>
        </p:spPr>
      </p:pic>
    </p:spTree>
    <p:extLst>
      <p:ext uri="{BB962C8B-B14F-4D97-AF65-F5344CB8AC3E}">
        <p14:creationId xmlns:p14="http://schemas.microsoft.com/office/powerpoint/2010/main" val="278134307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capacity allocation (projected)</a:t>
            </a:r>
          </a:p>
        </p:txBody>
      </p:sp>
      <p:sp>
        <p:nvSpPr>
          <p:cNvPr id="5" name="Rectangle 4"/>
          <p:cNvSpPr/>
          <p:nvPr/>
        </p:nvSpPr>
        <p:spPr bwMode="auto">
          <a:xfrm>
            <a:off x="1050124" y="3813620"/>
            <a:ext cx="495759" cy="705488"/>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Rectangle 5"/>
          <p:cNvSpPr/>
          <p:nvPr/>
        </p:nvSpPr>
        <p:spPr bwMode="auto">
          <a:xfrm>
            <a:off x="1851865" y="3802062"/>
            <a:ext cx="6347572" cy="705488"/>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Rectangle 6"/>
          <p:cNvSpPr/>
          <p:nvPr/>
        </p:nvSpPr>
        <p:spPr bwMode="auto">
          <a:xfrm>
            <a:off x="11619792" y="3802062"/>
            <a:ext cx="305982" cy="705488"/>
          </a:xfrm>
          <a:prstGeom prst="rect">
            <a:avLst/>
          </a:prstGeom>
          <a:solidFill>
            <a:schemeClr val="accent1">
              <a:lumMod val="40000"/>
              <a:lumOff val="60000"/>
            </a:schemeClr>
          </a:solid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Rectangle 7"/>
          <p:cNvSpPr/>
          <p:nvPr/>
        </p:nvSpPr>
        <p:spPr bwMode="auto">
          <a:xfrm>
            <a:off x="8199437" y="3804536"/>
            <a:ext cx="790745" cy="703014"/>
          </a:xfrm>
          <a:prstGeom prst="rect">
            <a:avLst/>
          </a:prstGeom>
          <a:solidFill>
            <a:srgbClr val="B4DE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9"/>
          <p:cNvSpPr/>
          <p:nvPr/>
        </p:nvSpPr>
        <p:spPr bwMode="auto">
          <a:xfrm>
            <a:off x="9181392" y="3802062"/>
            <a:ext cx="2438400" cy="705488"/>
          </a:xfrm>
          <a:prstGeom prst="rect">
            <a:avLst/>
          </a:prstGeom>
          <a:solidFill>
            <a:srgbClr val="00B0F0"/>
          </a:solid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extBox 2"/>
          <p:cNvSpPr txBox="1"/>
          <p:nvPr/>
        </p:nvSpPr>
        <p:spPr>
          <a:xfrm>
            <a:off x="297930" y="1387356"/>
            <a:ext cx="1967525" cy="1037207"/>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System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subscription</a:t>
            </a:r>
          </a:p>
        </p:txBody>
      </p:sp>
      <p:sp>
        <p:nvSpPr>
          <p:cNvPr id="11" name="TextBox 10"/>
          <p:cNvSpPr txBox="1"/>
          <p:nvPr/>
        </p:nvSpPr>
        <p:spPr>
          <a:xfrm>
            <a:off x="5457421" y="1546984"/>
            <a:ext cx="305468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Tenant subscriptions</a:t>
            </a:r>
          </a:p>
        </p:txBody>
      </p:sp>
      <p:grpSp>
        <p:nvGrpSpPr>
          <p:cNvPr id="52" name="Group 51"/>
          <p:cNvGrpSpPr/>
          <p:nvPr/>
        </p:nvGrpSpPr>
        <p:grpSpPr>
          <a:xfrm>
            <a:off x="1799821" y="2204185"/>
            <a:ext cx="10112858" cy="802345"/>
            <a:chOff x="1686612" y="2434445"/>
            <a:chExt cx="10234713" cy="802345"/>
          </a:xfrm>
        </p:grpSpPr>
        <p:cxnSp>
          <p:nvCxnSpPr>
            <p:cNvPr id="13" name="Straight Connector 12"/>
            <p:cNvCxnSpPr/>
            <p:nvPr/>
          </p:nvCxnSpPr>
          <p:spPr>
            <a:xfrm>
              <a:off x="1686612" y="2754312"/>
              <a:ext cx="0" cy="399696"/>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1686612" y="2734228"/>
              <a:ext cx="10234713" cy="20084"/>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1920005" y="2715847"/>
              <a:ext cx="0" cy="520943"/>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904037" y="2434445"/>
              <a:ext cx="1" cy="319867"/>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1834555" y="3256431"/>
            <a:ext cx="7204266" cy="484943"/>
            <a:chOff x="1686612" y="2434445"/>
            <a:chExt cx="10234713" cy="802345"/>
          </a:xfrm>
        </p:grpSpPr>
        <p:cxnSp>
          <p:nvCxnSpPr>
            <p:cNvPr id="54" name="Straight Connector 53"/>
            <p:cNvCxnSpPr/>
            <p:nvPr/>
          </p:nvCxnSpPr>
          <p:spPr>
            <a:xfrm>
              <a:off x="1686612" y="2754312"/>
              <a:ext cx="0" cy="399696"/>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1686612" y="2734228"/>
              <a:ext cx="10234713" cy="20084"/>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1920005" y="2715847"/>
              <a:ext cx="0" cy="520943"/>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6904037" y="2434445"/>
              <a:ext cx="1" cy="319867"/>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9130110" y="3184938"/>
            <a:ext cx="2789886" cy="559892"/>
            <a:chOff x="1686612" y="2434445"/>
            <a:chExt cx="10234713" cy="719563"/>
          </a:xfrm>
        </p:grpSpPr>
        <p:cxnSp>
          <p:nvCxnSpPr>
            <p:cNvPr id="59" name="Straight Connector 58"/>
            <p:cNvCxnSpPr/>
            <p:nvPr/>
          </p:nvCxnSpPr>
          <p:spPr>
            <a:xfrm>
              <a:off x="1686612" y="2754312"/>
              <a:ext cx="0" cy="399696"/>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686612" y="2734228"/>
              <a:ext cx="10234713" cy="20084"/>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1920007" y="2715847"/>
              <a:ext cx="1318" cy="438161"/>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6904037" y="2434445"/>
              <a:ext cx="1" cy="319867"/>
            </a:xfrm>
            <a:prstGeom prst="line">
              <a:avLst/>
            </a:prstGeom>
            <a:ln w="28575">
              <a:headEnd type="none"/>
              <a:tailEnd type="none"/>
            </a:ln>
          </p:spPr>
          <p:style>
            <a:lnRef idx="2">
              <a:schemeClr val="accent1"/>
            </a:lnRef>
            <a:fillRef idx="0">
              <a:schemeClr val="accent1"/>
            </a:fillRef>
            <a:effectRef idx="1">
              <a:schemeClr val="accent1"/>
            </a:effectRef>
            <a:fontRef idx="minor">
              <a:schemeClr val="tx1"/>
            </a:fontRef>
          </p:style>
        </p:cxnSp>
      </p:grpSp>
      <p:sp>
        <p:nvSpPr>
          <p:cNvPr id="65" name="TextBox 64"/>
          <p:cNvSpPr txBox="1"/>
          <p:nvPr/>
        </p:nvSpPr>
        <p:spPr>
          <a:xfrm>
            <a:off x="4518171" y="2621547"/>
            <a:ext cx="1908215" cy="5724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IaaS scenarios</a:t>
            </a:r>
          </a:p>
        </p:txBody>
      </p:sp>
      <p:cxnSp>
        <p:nvCxnSpPr>
          <p:cNvPr id="67" name="Straight Connector 66"/>
          <p:cNvCxnSpPr>
            <a:stCxn id="7" idx="2"/>
          </p:cNvCxnSpPr>
          <p:nvPr/>
        </p:nvCxnSpPr>
        <p:spPr>
          <a:xfrm>
            <a:off x="11772783" y="4507550"/>
            <a:ext cx="38219" cy="14961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0256837" y="5950180"/>
            <a:ext cx="202485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Tables &amp; Queues</a:t>
            </a:r>
          </a:p>
        </p:txBody>
      </p:sp>
      <p:sp>
        <p:nvSpPr>
          <p:cNvPr id="72" name="TextBox 71"/>
          <p:cNvSpPr txBox="1"/>
          <p:nvPr/>
        </p:nvSpPr>
        <p:spPr>
          <a:xfrm>
            <a:off x="9949670" y="4874473"/>
            <a:ext cx="909543"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Blobs</a:t>
            </a:r>
          </a:p>
        </p:txBody>
      </p:sp>
      <p:cxnSp>
        <p:nvCxnSpPr>
          <p:cNvPr id="73" name="Straight Connector 72"/>
          <p:cNvCxnSpPr>
            <a:stCxn id="10" idx="2"/>
            <a:endCxn id="72" idx="0"/>
          </p:cNvCxnSpPr>
          <p:nvPr/>
        </p:nvCxnSpPr>
        <p:spPr>
          <a:xfrm>
            <a:off x="10400592" y="4507550"/>
            <a:ext cx="3850" cy="3669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7679039" y="4945062"/>
            <a:ext cx="1791774" cy="871008"/>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Diagnostics</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Blobs &amp; Tables</a:t>
            </a:r>
          </a:p>
        </p:txBody>
      </p:sp>
      <p:cxnSp>
        <p:nvCxnSpPr>
          <p:cNvPr id="84" name="Straight Connector 83"/>
          <p:cNvCxnSpPr>
            <a:stCxn id="8" idx="2"/>
          </p:cNvCxnSpPr>
          <p:nvPr/>
        </p:nvCxnSpPr>
        <p:spPr>
          <a:xfrm flipH="1">
            <a:off x="8594809" y="4507550"/>
            <a:ext cx="1" cy="5137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3375615" y="4499832"/>
            <a:ext cx="2948564" cy="1197251"/>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VM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Disks, Images, Snapshots,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Page Blobs</a:t>
            </a:r>
          </a:p>
        </p:txBody>
      </p:sp>
      <p:cxnSp>
        <p:nvCxnSpPr>
          <p:cNvPr id="90" name="Straight Connector 89"/>
          <p:cNvCxnSpPr>
            <a:stCxn id="5" idx="0"/>
            <a:endCxn id="3" idx="2"/>
          </p:cNvCxnSpPr>
          <p:nvPr/>
        </p:nvCxnSpPr>
        <p:spPr>
          <a:xfrm flipH="1" flipV="1">
            <a:off x="1281693" y="2424563"/>
            <a:ext cx="16311" cy="13890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733714" y="4580935"/>
            <a:ext cx="1131656" cy="1766637"/>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System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Blobs</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Tables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Queues</a:t>
            </a:r>
          </a:p>
        </p:txBody>
      </p:sp>
      <p:sp>
        <p:nvSpPr>
          <p:cNvPr id="96" name="TextBox 95"/>
          <p:cNvSpPr txBox="1"/>
          <p:nvPr/>
        </p:nvSpPr>
        <p:spPr>
          <a:xfrm>
            <a:off x="9487898" y="2643031"/>
            <a:ext cx="1914627" cy="5724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 scenarios</a:t>
            </a:r>
          </a:p>
        </p:txBody>
      </p:sp>
    </p:spTree>
    <p:extLst>
      <p:ext uri="{BB962C8B-B14F-4D97-AF65-F5344CB8AC3E}">
        <p14:creationId xmlns:p14="http://schemas.microsoft.com/office/powerpoint/2010/main" val="14081108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Versions</a:t>
            </a:r>
          </a:p>
        </p:txBody>
      </p:sp>
      <p:graphicFrame>
        <p:nvGraphicFramePr>
          <p:cNvPr id="4" name="Table 3"/>
          <p:cNvGraphicFramePr>
            <a:graphicFrameLocks noGrp="1"/>
          </p:cNvGraphicFramePr>
          <p:nvPr/>
        </p:nvGraphicFramePr>
        <p:xfrm>
          <a:off x="503237" y="1820862"/>
          <a:ext cx="6096000" cy="3625575"/>
        </p:xfrm>
        <a:graphic>
          <a:graphicData uri="http://schemas.openxmlformats.org/drawingml/2006/table">
            <a:tbl>
              <a:tblPr firstRow="1" bandRow="1">
                <a:tableStyleId>{69012ECD-51FC-41F1-AA8D-1B2483CD663E}</a:tableStyleId>
              </a:tblPr>
              <a:tblGrid>
                <a:gridCol w="3048000">
                  <a:extLst>
                    <a:ext uri="{9D8B030D-6E8A-4147-A177-3AD203B41FA5}">
                      <a16:colId xmlns:a16="http://schemas.microsoft.com/office/drawing/2014/main" val="3894027357"/>
                    </a:ext>
                  </a:extLst>
                </a:gridCol>
                <a:gridCol w="3048000">
                  <a:extLst>
                    <a:ext uri="{9D8B030D-6E8A-4147-A177-3AD203B41FA5}">
                      <a16:colId xmlns:a16="http://schemas.microsoft.com/office/drawing/2014/main" val="2392459499"/>
                    </a:ext>
                  </a:extLst>
                </a:gridCol>
              </a:tblGrid>
              <a:tr h="725115">
                <a:tc>
                  <a:txBody>
                    <a:bodyPr/>
                    <a:lstStyle/>
                    <a:p>
                      <a:pPr algn="ctr"/>
                      <a:r>
                        <a:rPr lang="en-US" sz="2800"/>
                        <a:t>REST API</a:t>
                      </a:r>
                    </a:p>
                  </a:txBody>
                  <a:tcPr/>
                </a:tc>
                <a:tc>
                  <a:txBody>
                    <a:bodyPr/>
                    <a:lstStyle/>
                    <a:p>
                      <a:pPr algn="ctr"/>
                      <a:r>
                        <a:rPr lang="en-US" sz="2800"/>
                        <a:t>.NET</a:t>
                      </a:r>
                      <a:r>
                        <a:rPr lang="en-US" sz="2800" baseline="0"/>
                        <a:t> Client Lib</a:t>
                      </a:r>
                      <a:endParaRPr lang="en-US" sz="2800"/>
                    </a:p>
                  </a:txBody>
                  <a:tcPr/>
                </a:tc>
                <a:extLst>
                  <a:ext uri="{0D108BD9-81ED-4DB2-BD59-A6C34878D82A}">
                    <a16:rowId xmlns:a16="http://schemas.microsoft.com/office/drawing/2014/main" val="1355220174"/>
                  </a:ext>
                </a:extLst>
              </a:tr>
              <a:tr h="725115">
                <a:tc>
                  <a:txBody>
                    <a:bodyPr/>
                    <a:lstStyle/>
                    <a:p>
                      <a:pPr algn="ctr"/>
                      <a:r>
                        <a:rPr lang="en-US" sz="2800"/>
                        <a:t>2015-04-05</a:t>
                      </a:r>
                    </a:p>
                  </a:txBody>
                  <a:tcPr/>
                </a:tc>
                <a:tc>
                  <a:txBody>
                    <a:bodyPr/>
                    <a:lstStyle/>
                    <a:p>
                      <a:pPr algn="ctr"/>
                      <a:r>
                        <a:rPr lang="en-US" sz="2800"/>
                        <a:t>6.x</a:t>
                      </a:r>
                    </a:p>
                  </a:txBody>
                  <a:tcPr/>
                </a:tc>
                <a:extLst>
                  <a:ext uri="{0D108BD9-81ED-4DB2-BD59-A6C34878D82A}">
                    <a16:rowId xmlns:a16="http://schemas.microsoft.com/office/drawing/2014/main" val="3146090150"/>
                  </a:ext>
                </a:extLst>
              </a:tr>
              <a:tr h="725115">
                <a:tc>
                  <a:txBody>
                    <a:bodyPr/>
                    <a:lstStyle/>
                    <a:p>
                      <a:pPr algn="ctr"/>
                      <a:r>
                        <a:rPr lang="en-US" sz="2800"/>
                        <a:t>2015-07-08</a:t>
                      </a:r>
                    </a:p>
                  </a:txBody>
                  <a:tcPr/>
                </a:tc>
                <a:tc>
                  <a:txBody>
                    <a:bodyPr/>
                    <a:lstStyle/>
                    <a:p>
                      <a:pPr algn="ctr"/>
                      <a:r>
                        <a:rPr lang="en-US" sz="2800"/>
                        <a:t>7.0</a:t>
                      </a:r>
                    </a:p>
                  </a:txBody>
                  <a:tcPr/>
                </a:tc>
                <a:extLst>
                  <a:ext uri="{0D108BD9-81ED-4DB2-BD59-A6C34878D82A}">
                    <a16:rowId xmlns:a16="http://schemas.microsoft.com/office/drawing/2014/main" val="777514046"/>
                  </a:ext>
                </a:extLst>
              </a:tr>
              <a:tr h="725115">
                <a:tc>
                  <a:txBody>
                    <a:bodyPr/>
                    <a:lstStyle/>
                    <a:p>
                      <a:pPr algn="ctr"/>
                      <a:r>
                        <a:rPr lang="en-US" sz="2800"/>
                        <a:t>2015-12-11</a:t>
                      </a:r>
                    </a:p>
                  </a:txBody>
                  <a:tcPr/>
                </a:tc>
                <a:tc>
                  <a:txBody>
                    <a:bodyPr/>
                    <a:lstStyle/>
                    <a:p>
                      <a:pPr algn="ctr"/>
                      <a:r>
                        <a:rPr lang="en-US" sz="2800"/>
                        <a:t>7.1</a:t>
                      </a:r>
                    </a:p>
                  </a:txBody>
                  <a:tcPr/>
                </a:tc>
                <a:extLst>
                  <a:ext uri="{0D108BD9-81ED-4DB2-BD59-A6C34878D82A}">
                    <a16:rowId xmlns:a16="http://schemas.microsoft.com/office/drawing/2014/main" val="2580911291"/>
                  </a:ext>
                </a:extLst>
              </a:tr>
              <a:tr h="725115">
                <a:tc>
                  <a:txBody>
                    <a:bodyPr/>
                    <a:lstStyle/>
                    <a:p>
                      <a:pPr algn="ctr"/>
                      <a:r>
                        <a:rPr lang="en-US" sz="2800"/>
                        <a:t>2016-05-31</a:t>
                      </a:r>
                    </a:p>
                  </a:txBody>
                  <a:tcPr/>
                </a:tc>
                <a:tc>
                  <a:txBody>
                    <a:bodyPr/>
                    <a:lstStyle/>
                    <a:p>
                      <a:pPr algn="ctr"/>
                      <a:r>
                        <a:rPr lang="en-US" sz="2800" dirty="0"/>
                        <a:t>8.0</a:t>
                      </a:r>
                    </a:p>
                  </a:txBody>
                  <a:tcPr/>
                </a:tc>
                <a:extLst>
                  <a:ext uri="{0D108BD9-81ED-4DB2-BD59-A6C34878D82A}">
                    <a16:rowId xmlns:a16="http://schemas.microsoft.com/office/drawing/2014/main" val="413241340"/>
                  </a:ext>
                </a:extLst>
              </a:tr>
            </a:tbl>
          </a:graphicData>
        </a:graphic>
      </p:graphicFrame>
      <p:sp>
        <p:nvSpPr>
          <p:cNvPr id="2" name="Arrow: Right 1"/>
          <p:cNvSpPr/>
          <p:nvPr/>
        </p:nvSpPr>
        <p:spPr bwMode="auto">
          <a:xfrm rot="10800000">
            <a:off x="6675437" y="2506662"/>
            <a:ext cx="914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 name="TextBox 4"/>
          <p:cNvSpPr txBox="1"/>
          <p:nvPr/>
        </p:nvSpPr>
        <p:spPr>
          <a:xfrm>
            <a:off x="7744603" y="1817445"/>
            <a:ext cx="4419600" cy="259763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Developers can only use supported REST API version</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Must use the corresponding version of client libraries </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26549467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06331"/>
            <a:ext cx="11887200" cy="2179058"/>
          </a:xfrm>
        </p:spPr>
        <p:txBody>
          <a:bodyPr/>
          <a:lstStyle/>
          <a:p>
            <a:r>
              <a:rPr lang="en-US" dirty="0"/>
              <a:t>Storage Container Management</a:t>
            </a:r>
          </a:p>
        </p:txBody>
      </p:sp>
    </p:spTree>
    <p:extLst>
      <p:ext uri="{BB962C8B-B14F-4D97-AF65-F5344CB8AC3E}">
        <p14:creationId xmlns:p14="http://schemas.microsoft.com/office/powerpoint/2010/main" val="428509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Introduction: Tenant view</a:t>
            </a:r>
          </a:p>
        </p:txBody>
      </p:sp>
      <p:sp>
        <p:nvSpPr>
          <p:cNvPr id="26" name="Rectangle 25"/>
          <p:cNvSpPr/>
          <p:nvPr/>
        </p:nvSpPr>
        <p:spPr bwMode="auto">
          <a:xfrm>
            <a:off x="435485" y="3954462"/>
            <a:ext cx="11353800" cy="2209800"/>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Storage Services</a:t>
            </a:r>
          </a:p>
        </p:txBody>
      </p:sp>
      <p:sp>
        <p:nvSpPr>
          <p:cNvPr id="32" name="Rectangle 31"/>
          <p:cNvSpPr/>
          <p:nvPr/>
        </p:nvSpPr>
        <p:spPr bwMode="auto">
          <a:xfrm>
            <a:off x="502299" y="3165218"/>
            <a:ext cx="2410738" cy="55868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Blobs REST API</a:t>
            </a:r>
          </a:p>
        </p:txBody>
      </p:sp>
      <p:sp>
        <p:nvSpPr>
          <p:cNvPr id="33" name="Rectangle 32"/>
          <p:cNvSpPr/>
          <p:nvPr/>
        </p:nvSpPr>
        <p:spPr bwMode="auto">
          <a:xfrm>
            <a:off x="3214011" y="3165218"/>
            <a:ext cx="2430916" cy="55563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Tables REST API</a:t>
            </a:r>
          </a:p>
        </p:txBody>
      </p:sp>
      <p:sp>
        <p:nvSpPr>
          <p:cNvPr id="34" name="Rectangle 33"/>
          <p:cNvSpPr/>
          <p:nvPr/>
        </p:nvSpPr>
        <p:spPr bwMode="auto">
          <a:xfrm>
            <a:off x="5925723" y="3165218"/>
            <a:ext cx="2430916" cy="55563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Queues REST API</a:t>
            </a:r>
          </a:p>
        </p:txBody>
      </p:sp>
      <p:sp>
        <p:nvSpPr>
          <p:cNvPr id="35" name="Rectangle 34"/>
          <p:cNvSpPr/>
          <p:nvPr/>
        </p:nvSpPr>
        <p:spPr bwMode="auto">
          <a:xfrm>
            <a:off x="9334108" y="3195251"/>
            <a:ext cx="2430916" cy="55563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SRP Rest API</a:t>
            </a:r>
          </a:p>
        </p:txBody>
      </p:sp>
      <p:sp>
        <p:nvSpPr>
          <p:cNvPr id="36" name="Rectangle 35"/>
          <p:cNvSpPr/>
          <p:nvPr/>
        </p:nvSpPr>
        <p:spPr bwMode="auto">
          <a:xfrm>
            <a:off x="9340126" y="2543293"/>
            <a:ext cx="2430916" cy="55563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ARM REST API</a:t>
            </a:r>
          </a:p>
        </p:txBody>
      </p:sp>
      <p:sp>
        <p:nvSpPr>
          <p:cNvPr id="37" name="Rectangle 36"/>
          <p:cNvSpPr/>
          <p:nvPr/>
        </p:nvSpPr>
        <p:spPr bwMode="auto">
          <a:xfrm>
            <a:off x="502299" y="1953015"/>
            <a:ext cx="7854342" cy="487391"/>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Storage client libraries (.NET, node.js, python, </a:t>
            </a:r>
            <a:r>
              <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rPr>
              <a:t>etc</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t>
            </a:r>
          </a:p>
        </p:txBody>
      </p:sp>
      <p:sp>
        <p:nvSpPr>
          <p:cNvPr id="38" name="Rectangle 37"/>
          <p:cNvSpPr/>
          <p:nvPr/>
        </p:nvSpPr>
        <p:spPr bwMode="auto">
          <a:xfrm>
            <a:off x="502300" y="1194855"/>
            <a:ext cx="5697758" cy="487391"/>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Applications</a:t>
            </a:r>
          </a:p>
        </p:txBody>
      </p:sp>
      <p:sp>
        <p:nvSpPr>
          <p:cNvPr id="16" name="Rectangle 15"/>
          <p:cNvSpPr/>
          <p:nvPr/>
        </p:nvSpPr>
        <p:spPr bwMode="auto">
          <a:xfrm>
            <a:off x="9334108" y="1953015"/>
            <a:ext cx="2483447" cy="487391"/>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ARM</a:t>
            </a:r>
          </a:p>
        </p:txBody>
      </p:sp>
      <p:sp>
        <p:nvSpPr>
          <p:cNvPr id="21" name="Rectangle 20"/>
          <p:cNvSpPr/>
          <p:nvPr/>
        </p:nvSpPr>
        <p:spPr bwMode="auto">
          <a:xfrm>
            <a:off x="6370637" y="1203852"/>
            <a:ext cx="5394387" cy="487391"/>
          </a:xfrm>
          <a:prstGeom prst="rect">
            <a:avLst/>
          </a:prstGeom>
          <a:solidFill>
            <a:srgbClr val="7030A0"/>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PowerShell, CLI, VS</a:t>
            </a:r>
          </a:p>
        </p:txBody>
      </p:sp>
      <p:grpSp>
        <p:nvGrpSpPr>
          <p:cNvPr id="8" name="Group 7"/>
          <p:cNvGrpSpPr/>
          <p:nvPr/>
        </p:nvGrpSpPr>
        <p:grpSpPr>
          <a:xfrm>
            <a:off x="504803" y="4716462"/>
            <a:ext cx="10971234" cy="1249212"/>
            <a:chOff x="504803" y="4640262"/>
            <a:chExt cx="11505892" cy="1325412"/>
          </a:xfrm>
        </p:grpSpPr>
        <p:grpSp>
          <p:nvGrpSpPr>
            <p:cNvPr id="7" name="Group 6"/>
            <p:cNvGrpSpPr/>
            <p:nvPr/>
          </p:nvGrpSpPr>
          <p:grpSpPr>
            <a:xfrm>
              <a:off x="504803" y="4640262"/>
              <a:ext cx="2709208" cy="1325412"/>
              <a:chOff x="589040" y="4716462"/>
              <a:chExt cx="2709208" cy="1325412"/>
            </a:xfrm>
          </p:grpSpPr>
          <p:sp>
            <p:nvSpPr>
              <p:cNvPr id="29" name="Rectangle 28"/>
              <p:cNvSpPr/>
              <p:nvPr/>
            </p:nvSpPr>
            <p:spPr bwMode="auto">
              <a:xfrm>
                <a:off x="589040" y="4716462"/>
                <a:ext cx="2709208" cy="1325412"/>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6E6E6">
                        <a:lumMod val="10000"/>
                      </a:srgbClr>
                    </a:solidFill>
                    <a:effectLst/>
                    <a:uLnTx/>
                    <a:uFillTx/>
                    <a:latin typeface="Segoe UI Semilight"/>
                    <a:ea typeface="+mn-ea"/>
                    <a:cs typeface="+mn-cs"/>
                  </a:rPr>
                  <a:t>Storage Account</a:t>
                </a:r>
              </a:p>
            </p:txBody>
          </p:sp>
          <p:pic>
            <p:nvPicPr>
              <p:cNvPr id="27" name="Picture 26"/>
              <p:cNvPicPr>
                <a:picLocks noChangeAspect="1"/>
              </p:cNvPicPr>
              <p:nvPr/>
            </p:nvPicPr>
            <p:blipFill>
              <a:blip r:embed="rId3"/>
              <a:stretch>
                <a:fillRect/>
              </a:stretch>
            </p:blipFill>
            <p:spPr>
              <a:xfrm>
                <a:off x="2669969" y="4993473"/>
                <a:ext cx="529498" cy="529498"/>
              </a:xfrm>
              <a:prstGeom prst="rect">
                <a:avLst/>
              </a:prstGeom>
            </p:spPr>
          </p:pic>
          <p:pic>
            <p:nvPicPr>
              <p:cNvPr id="28" name="Picture 27"/>
              <p:cNvPicPr>
                <a:picLocks noChangeAspect="1"/>
              </p:cNvPicPr>
              <p:nvPr/>
            </p:nvPicPr>
            <p:blipFill>
              <a:blip r:embed="rId4"/>
              <a:stretch>
                <a:fillRect/>
              </a:stretch>
            </p:blipFill>
            <p:spPr>
              <a:xfrm>
                <a:off x="729557" y="5001272"/>
                <a:ext cx="529498" cy="529498"/>
              </a:xfrm>
              <a:prstGeom prst="rect">
                <a:avLst/>
              </a:prstGeom>
            </p:spPr>
          </p:pic>
          <p:pic>
            <p:nvPicPr>
              <p:cNvPr id="39" name="Picture 38"/>
              <p:cNvPicPr>
                <a:picLocks noChangeAspect="1"/>
              </p:cNvPicPr>
              <p:nvPr/>
            </p:nvPicPr>
            <p:blipFill>
              <a:blip r:embed="rId5"/>
              <a:stretch>
                <a:fillRect/>
              </a:stretch>
            </p:blipFill>
            <p:spPr>
              <a:xfrm>
                <a:off x="1376361" y="5001272"/>
                <a:ext cx="529498" cy="529498"/>
              </a:xfrm>
              <a:prstGeom prst="rect">
                <a:avLst/>
              </a:prstGeom>
            </p:spPr>
          </p:pic>
          <p:pic>
            <p:nvPicPr>
              <p:cNvPr id="40" name="Picture 39"/>
              <p:cNvPicPr>
                <a:picLocks noChangeAspect="1"/>
              </p:cNvPicPr>
              <p:nvPr/>
            </p:nvPicPr>
            <p:blipFill>
              <a:blip r:embed="rId6"/>
              <a:stretch>
                <a:fillRect/>
              </a:stretch>
            </p:blipFill>
            <p:spPr>
              <a:xfrm>
                <a:off x="2023165" y="4990021"/>
                <a:ext cx="529498" cy="529498"/>
              </a:xfrm>
              <a:prstGeom prst="rect">
                <a:avLst/>
              </a:prstGeom>
            </p:spPr>
          </p:pic>
        </p:grpSp>
        <p:grpSp>
          <p:nvGrpSpPr>
            <p:cNvPr id="46" name="Group 45"/>
            <p:cNvGrpSpPr/>
            <p:nvPr/>
          </p:nvGrpSpPr>
          <p:grpSpPr>
            <a:xfrm>
              <a:off x="3437031" y="4640262"/>
              <a:ext cx="2709208" cy="1325412"/>
              <a:chOff x="589040" y="4716462"/>
              <a:chExt cx="2709208" cy="1325412"/>
            </a:xfrm>
          </p:grpSpPr>
          <p:sp>
            <p:nvSpPr>
              <p:cNvPr id="47" name="Rectangle 46"/>
              <p:cNvSpPr/>
              <p:nvPr/>
            </p:nvSpPr>
            <p:spPr bwMode="auto">
              <a:xfrm>
                <a:off x="589040" y="4716462"/>
                <a:ext cx="2709208" cy="1325412"/>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6E6E6">
                        <a:lumMod val="10000"/>
                      </a:srgbClr>
                    </a:solidFill>
                    <a:effectLst/>
                    <a:uLnTx/>
                    <a:uFillTx/>
                    <a:latin typeface="Segoe UI Semilight"/>
                    <a:ea typeface="+mn-ea"/>
                    <a:cs typeface="+mn-cs"/>
                  </a:rPr>
                  <a:t>Storage Account</a:t>
                </a:r>
              </a:p>
            </p:txBody>
          </p:sp>
          <p:pic>
            <p:nvPicPr>
              <p:cNvPr id="48" name="Picture 47"/>
              <p:cNvPicPr>
                <a:picLocks noChangeAspect="1"/>
              </p:cNvPicPr>
              <p:nvPr/>
            </p:nvPicPr>
            <p:blipFill>
              <a:blip r:embed="rId3"/>
              <a:stretch>
                <a:fillRect/>
              </a:stretch>
            </p:blipFill>
            <p:spPr>
              <a:xfrm>
                <a:off x="2669969" y="4993473"/>
                <a:ext cx="529498" cy="529498"/>
              </a:xfrm>
              <a:prstGeom prst="rect">
                <a:avLst/>
              </a:prstGeom>
            </p:spPr>
          </p:pic>
          <p:pic>
            <p:nvPicPr>
              <p:cNvPr id="49" name="Picture 48"/>
              <p:cNvPicPr>
                <a:picLocks noChangeAspect="1"/>
              </p:cNvPicPr>
              <p:nvPr/>
            </p:nvPicPr>
            <p:blipFill>
              <a:blip r:embed="rId4"/>
              <a:stretch>
                <a:fillRect/>
              </a:stretch>
            </p:blipFill>
            <p:spPr>
              <a:xfrm>
                <a:off x="729557" y="5001272"/>
                <a:ext cx="529498" cy="529498"/>
              </a:xfrm>
              <a:prstGeom prst="rect">
                <a:avLst/>
              </a:prstGeom>
            </p:spPr>
          </p:pic>
          <p:pic>
            <p:nvPicPr>
              <p:cNvPr id="50" name="Picture 49"/>
              <p:cNvPicPr>
                <a:picLocks noChangeAspect="1"/>
              </p:cNvPicPr>
              <p:nvPr/>
            </p:nvPicPr>
            <p:blipFill>
              <a:blip r:embed="rId5"/>
              <a:stretch>
                <a:fillRect/>
              </a:stretch>
            </p:blipFill>
            <p:spPr>
              <a:xfrm>
                <a:off x="1376361" y="5001272"/>
                <a:ext cx="529498" cy="529498"/>
              </a:xfrm>
              <a:prstGeom prst="rect">
                <a:avLst/>
              </a:prstGeom>
            </p:spPr>
          </p:pic>
          <p:pic>
            <p:nvPicPr>
              <p:cNvPr id="51" name="Picture 50"/>
              <p:cNvPicPr>
                <a:picLocks noChangeAspect="1"/>
              </p:cNvPicPr>
              <p:nvPr/>
            </p:nvPicPr>
            <p:blipFill>
              <a:blip r:embed="rId6"/>
              <a:stretch>
                <a:fillRect/>
              </a:stretch>
            </p:blipFill>
            <p:spPr>
              <a:xfrm>
                <a:off x="2023165" y="4990021"/>
                <a:ext cx="529498" cy="529498"/>
              </a:xfrm>
              <a:prstGeom prst="rect">
                <a:avLst/>
              </a:prstGeom>
            </p:spPr>
          </p:pic>
        </p:grpSp>
        <p:grpSp>
          <p:nvGrpSpPr>
            <p:cNvPr id="52" name="Group 51"/>
            <p:cNvGrpSpPr/>
            <p:nvPr/>
          </p:nvGrpSpPr>
          <p:grpSpPr>
            <a:xfrm>
              <a:off x="6369259" y="4640262"/>
              <a:ext cx="2709208" cy="1325412"/>
              <a:chOff x="589040" y="4716462"/>
              <a:chExt cx="2709208" cy="1325412"/>
            </a:xfrm>
          </p:grpSpPr>
          <p:sp>
            <p:nvSpPr>
              <p:cNvPr id="53" name="Rectangle 52"/>
              <p:cNvSpPr/>
              <p:nvPr/>
            </p:nvSpPr>
            <p:spPr bwMode="auto">
              <a:xfrm>
                <a:off x="589040" y="4716462"/>
                <a:ext cx="2709208" cy="1325412"/>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6E6E6">
                        <a:lumMod val="10000"/>
                      </a:srgbClr>
                    </a:solidFill>
                    <a:effectLst/>
                    <a:uLnTx/>
                    <a:uFillTx/>
                    <a:latin typeface="Segoe UI Semilight"/>
                    <a:ea typeface="+mn-ea"/>
                    <a:cs typeface="+mn-cs"/>
                  </a:rPr>
                  <a:t>Storage Account</a:t>
                </a:r>
              </a:p>
            </p:txBody>
          </p:sp>
          <p:pic>
            <p:nvPicPr>
              <p:cNvPr id="54" name="Picture 53"/>
              <p:cNvPicPr>
                <a:picLocks noChangeAspect="1"/>
              </p:cNvPicPr>
              <p:nvPr/>
            </p:nvPicPr>
            <p:blipFill>
              <a:blip r:embed="rId3"/>
              <a:stretch>
                <a:fillRect/>
              </a:stretch>
            </p:blipFill>
            <p:spPr>
              <a:xfrm>
                <a:off x="2669969" y="4993473"/>
                <a:ext cx="529498" cy="529498"/>
              </a:xfrm>
              <a:prstGeom prst="rect">
                <a:avLst/>
              </a:prstGeom>
            </p:spPr>
          </p:pic>
          <p:pic>
            <p:nvPicPr>
              <p:cNvPr id="55" name="Picture 54"/>
              <p:cNvPicPr>
                <a:picLocks noChangeAspect="1"/>
              </p:cNvPicPr>
              <p:nvPr/>
            </p:nvPicPr>
            <p:blipFill>
              <a:blip r:embed="rId4"/>
              <a:stretch>
                <a:fillRect/>
              </a:stretch>
            </p:blipFill>
            <p:spPr>
              <a:xfrm>
                <a:off x="729557" y="5001272"/>
                <a:ext cx="529498" cy="529498"/>
              </a:xfrm>
              <a:prstGeom prst="rect">
                <a:avLst/>
              </a:prstGeom>
            </p:spPr>
          </p:pic>
          <p:pic>
            <p:nvPicPr>
              <p:cNvPr id="56" name="Picture 55"/>
              <p:cNvPicPr>
                <a:picLocks noChangeAspect="1"/>
              </p:cNvPicPr>
              <p:nvPr/>
            </p:nvPicPr>
            <p:blipFill>
              <a:blip r:embed="rId5"/>
              <a:stretch>
                <a:fillRect/>
              </a:stretch>
            </p:blipFill>
            <p:spPr>
              <a:xfrm>
                <a:off x="1376361" y="5001272"/>
                <a:ext cx="529498" cy="529498"/>
              </a:xfrm>
              <a:prstGeom prst="rect">
                <a:avLst/>
              </a:prstGeom>
            </p:spPr>
          </p:pic>
          <p:pic>
            <p:nvPicPr>
              <p:cNvPr id="57" name="Picture 56"/>
              <p:cNvPicPr>
                <a:picLocks noChangeAspect="1"/>
              </p:cNvPicPr>
              <p:nvPr/>
            </p:nvPicPr>
            <p:blipFill>
              <a:blip r:embed="rId6"/>
              <a:stretch>
                <a:fillRect/>
              </a:stretch>
            </p:blipFill>
            <p:spPr>
              <a:xfrm>
                <a:off x="2023165" y="4990021"/>
                <a:ext cx="529498" cy="529498"/>
              </a:xfrm>
              <a:prstGeom prst="rect">
                <a:avLst/>
              </a:prstGeom>
            </p:spPr>
          </p:pic>
        </p:grpSp>
        <p:grpSp>
          <p:nvGrpSpPr>
            <p:cNvPr id="58" name="Group 57"/>
            <p:cNvGrpSpPr/>
            <p:nvPr/>
          </p:nvGrpSpPr>
          <p:grpSpPr>
            <a:xfrm>
              <a:off x="9301487" y="4640262"/>
              <a:ext cx="2709208" cy="1325412"/>
              <a:chOff x="589040" y="4716462"/>
              <a:chExt cx="2709208" cy="1325412"/>
            </a:xfrm>
          </p:grpSpPr>
          <p:sp>
            <p:nvSpPr>
              <p:cNvPr id="59" name="Rectangle 58"/>
              <p:cNvSpPr/>
              <p:nvPr/>
            </p:nvSpPr>
            <p:spPr bwMode="auto">
              <a:xfrm>
                <a:off x="589040" y="4716462"/>
                <a:ext cx="2709208" cy="1325412"/>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6E6E6">
                        <a:lumMod val="10000"/>
                      </a:srgbClr>
                    </a:solidFill>
                    <a:effectLst/>
                    <a:uLnTx/>
                    <a:uFillTx/>
                    <a:latin typeface="Segoe UI Semilight"/>
                    <a:ea typeface="+mn-ea"/>
                    <a:cs typeface="+mn-cs"/>
                  </a:rPr>
                  <a:t>Storage Account</a:t>
                </a:r>
              </a:p>
            </p:txBody>
          </p:sp>
          <p:pic>
            <p:nvPicPr>
              <p:cNvPr id="60" name="Picture 59"/>
              <p:cNvPicPr>
                <a:picLocks noChangeAspect="1"/>
              </p:cNvPicPr>
              <p:nvPr/>
            </p:nvPicPr>
            <p:blipFill>
              <a:blip r:embed="rId3"/>
              <a:stretch>
                <a:fillRect/>
              </a:stretch>
            </p:blipFill>
            <p:spPr>
              <a:xfrm>
                <a:off x="2669969" y="4993473"/>
                <a:ext cx="529498" cy="529498"/>
              </a:xfrm>
              <a:prstGeom prst="rect">
                <a:avLst/>
              </a:prstGeom>
            </p:spPr>
          </p:pic>
          <p:pic>
            <p:nvPicPr>
              <p:cNvPr id="61" name="Picture 60"/>
              <p:cNvPicPr>
                <a:picLocks noChangeAspect="1"/>
              </p:cNvPicPr>
              <p:nvPr/>
            </p:nvPicPr>
            <p:blipFill>
              <a:blip r:embed="rId4"/>
              <a:stretch>
                <a:fillRect/>
              </a:stretch>
            </p:blipFill>
            <p:spPr>
              <a:xfrm>
                <a:off x="729557" y="5001272"/>
                <a:ext cx="529498" cy="529498"/>
              </a:xfrm>
              <a:prstGeom prst="rect">
                <a:avLst/>
              </a:prstGeom>
            </p:spPr>
          </p:pic>
          <p:pic>
            <p:nvPicPr>
              <p:cNvPr id="62" name="Picture 61"/>
              <p:cNvPicPr>
                <a:picLocks noChangeAspect="1"/>
              </p:cNvPicPr>
              <p:nvPr/>
            </p:nvPicPr>
            <p:blipFill>
              <a:blip r:embed="rId5"/>
              <a:stretch>
                <a:fillRect/>
              </a:stretch>
            </p:blipFill>
            <p:spPr>
              <a:xfrm>
                <a:off x="1376361" y="5001272"/>
                <a:ext cx="529498" cy="529498"/>
              </a:xfrm>
              <a:prstGeom prst="rect">
                <a:avLst/>
              </a:prstGeom>
            </p:spPr>
          </p:pic>
          <p:pic>
            <p:nvPicPr>
              <p:cNvPr id="63" name="Picture 62"/>
              <p:cNvPicPr>
                <a:picLocks noChangeAspect="1"/>
              </p:cNvPicPr>
              <p:nvPr/>
            </p:nvPicPr>
            <p:blipFill>
              <a:blip r:embed="rId6"/>
              <a:stretch>
                <a:fillRect/>
              </a:stretch>
            </p:blipFill>
            <p:spPr>
              <a:xfrm>
                <a:off x="2023165" y="4990021"/>
                <a:ext cx="529498" cy="529498"/>
              </a:xfrm>
              <a:prstGeom prst="rect">
                <a:avLst/>
              </a:prstGeom>
            </p:spPr>
          </p:pic>
        </p:grpSp>
      </p:grpSp>
      <p:pic>
        <p:nvPicPr>
          <p:cNvPr id="64" name="Picture 63"/>
          <p:cNvPicPr>
            <a:picLocks noChangeAspect="1"/>
          </p:cNvPicPr>
          <p:nvPr/>
        </p:nvPicPr>
        <p:blipFill>
          <a:blip r:embed="rId7"/>
          <a:stretch>
            <a:fillRect/>
          </a:stretch>
        </p:blipFill>
        <p:spPr>
          <a:xfrm>
            <a:off x="-1201082" y="2749880"/>
            <a:ext cx="842545" cy="842545"/>
          </a:xfrm>
          <a:prstGeom prst="rect">
            <a:avLst/>
          </a:prstGeom>
        </p:spPr>
      </p:pic>
      <p:pic>
        <p:nvPicPr>
          <p:cNvPr id="65" name="Picture 64"/>
          <p:cNvPicPr>
            <a:picLocks noChangeAspect="1"/>
          </p:cNvPicPr>
          <p:nvPr/>
        </p:nvPicPr>
        <p:blipFill>
          <a:blip r:embed="rId3"/>
          <a:stretch>
            <a:fillRect/>
          </a:stretch>
        </p:blipFill>
        <p:spPr>
          <a:xfrm>
            <a:off x="-1201082" y="5050498"/>
            <a:ext cx="842545" cy="842545"/>
          </a:xfrm>
          <a:prstGeom prst="rect">
            <a:avLst/>
          </a:prstGeom>
        </p:spPr>
      </p:pic>
      <p:pic>
        <p:nvPicPr>
          <p:cNvPr id="66" name="Picture 65"/>
          <p:cNvPicPr>
            <a:picLocks noChangeAspect="1"/>
          </p:cNvPicPr>
          <p:nvPr/>
        </p:nvPicPr>
        <p:blipFill>
          <a:blip r:embed="rId4"/>
          <a:stretch>
            <a:fillRect/>
          </a:stretch>
        </p:blipFill>
        <p:spPr>
          <a:xfrm>
            <a:off x="-1201082" y="449262"/>
            <a:ext cx="842545" cy="842545"/>
          </a:xfrm>
          <a:prstGeom prst="rect">
            <a:avLst/>
          </a:prstGeom>
        </p:spPr>
      </p:pic>
      <p:pic>
        <p:nvPicPr>
          <p:cNvPr id="67" name="Picture 66"/>
          <p:cNvPicPr>
            <a:picLocks noChangeAspect="1"/>
          </p:cNvPicPr>
          <p:nvPr/>
        </p:nvPicPr>
        <p:blipFill>
          <a:blip r:embed="rId5"/>
          <a:stretch>
            <a:fillRect/>
          </a:stretch>
        </p:blipFill>
        <p:spPr>
          <a:xfrm>
            <a:off x="-1201082" y="1599571"/>
            <a:ext cx="842545" cy="842545"/>
          </a:xfrm>
          <a:prstGeom prst="rect">
            <a:avLst/>
          </a:prstGeom>
        </p:spPr>
      </p:pic>
      <p:pic>
        <p:nvPicPr>
          <p:cNvPr id="68" name="Picture 67"/>
          <p:cNvPicPr>
            <a:picLocks noChangeAspect="1"/>
          </p:cNvPicPr>
          <p:nvPr/>
        </p:nvPicPr>
        <p:blipFill>
          <a:blip r:embed="rId6"/>
          <a:stretch>
            <a:fillRect/>
          </a:stretch>
        </p:blipFill>
        <p:spPr>
          <a:xfrm>
            <a:off x="-1201082" y="3900189"/>
            <a:ext cx="842545" cy="842545"/>
          </a:xfrm>
          <a:prstGeom prst="rect">
            <a:avLst/>
          </a:prstGeom>
        </p:spPr>
      </p:pic>
    </p:spTree>
    <p:extLst>
      <p:ext uri="{BB962C8B-B14F-4D97-AF65-F5344CB8AC3E}">
        <p14:creationId xmlns:p14="http://schemas.microsoft.com/office/powerpoint/2010/main" val="408725457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44462"/>
            <a:ext cx="11889564" cy="838199"/>
          </a:xfrm>
        </p:spPr>
        <p:txBody>
          <a:bodyPr/>
          <a:lstStyle/>
          <a:p>
            <a:r>
              <a:rPr lang="en-US"/>
              <a:t>Storage health and monitoring</a:t>
            </a:r>
          </a:p>
        </p:txBody>
      </p:sp>
      <p:sp>
        <p:nvSpPr>
          <p:cNvPr id="3" name="Text Placeholder 2"/>
          <p:cNvSpPr>
            <a:spLocks noGrp="1"/>
          </p:cNvSpPr>
          <p:nvPr>
            <p:ph type="body" sz="quarter" idx="10"/>
          </p:nvPr>
        </p:nvSpPr>
        <p:spPr>
          <a:xfrm>
            <a:off x="277002" y="1004315"/>
            <a:ext cx="11887200" cy="5447645"/>
          </a:xfrm>
        </p:spPr>
        <p:txBody>
          <a:bodyPr/>
          <a:lstStyle/>
          <a:p>
            <a:pPr marL="228600" indent="-228600"/>
            <a:r>
              <a:rPr lang="en-US" sz="2800" dirty="0">
                <a:solidFill>
                  <a:srgbClr val="0078D7"/>
                </a:solidFill>
              </a:rPr>
              <a:t>Capacity view and alerts</a:t>
            </a:r>
          </a:p>
          <a:p>
            <a:pPr marL="342900" lvl="1" indent="-342900">
              <a:buFont typeface="Arial" panose="020B0604020202020204" pitchFamily="34" charset="0"/>
              <a:buChar char="•"/>
            </a:pPr>
            <a:r>
              <a:rPr lang="en-US" dirty="0"/>
              <a:t>Share availability</a:t>
            </a:r>
          </a:p>
          <a:p>
            <a:pPr marL="342900" lvl="1" indent="-342900">
              <a:buFont typeface="Arial" panose="020B0604020202020204" pitchFamily="34" charset="0"/>
              <a:buChar char="•"/>
            </a:pPr>
            <a:r>
              <a:rPr lang="en-US" dirty="0"/>
              <a:t>Share Running out of capacity</a:t>
            </a:r>
          </a:p>
          <a:p>
            <a:pPr marL="342900" lvl="1" indent="-342900">
              <a:buFont typeface="Arial" panose="020B0604020202020204" pitchFamily="34" charset="0"/>
              <a:buChar char="•"/>
            </a:pPr>
            <a:endParaRPr lang="en-US" dirty="0"/>
          </a:p>
          <a:p>
            <a:pPr marL="228600" indent="-228600"/>
            <a:r>
              <a:rPr lang="en-US" sz="2800" dirty="0">
                <a:solidFill>
                  <a:srgbClr val="0078D7"/>
                </a:solidFill>
              </a:rPr>
              <a:t>Service health alerts</a:t>
            </a:r>
          </a:p>
          <a:p>
            <a:pPr marL="342900" lvl="1" indent="-342900">
              <a:buFont typeface="Arial" panose="020B0604020202020204" pitchFamily="34" charset="0"/>
              <a:buChar char="•"/>
            </a:pPr>
            <a:r>
              <a:rPr lang="en-US" dirty="0"/>
              <a:t>Data store unavailable</a:t>
            </a:r>
          </a:p>
          <a:p>
            <a:pPr marL="342900" lvl="1" indent="-342900">
              <a:buFont typeface="Arial" panose="020B0604020202020204" pitchFamily="34" charset="0"/>
              <a:buChar char="•"/>
            </a:pPr>
            <a:r>
              <a:rPr lang="en-US" dirty="0"/>
              <a:t>Infra dependencies unavailable…</a:t>
            </a:r>
          </a:p>
          <a:p>
            <a:endParaRPr lang="en-US" dirty="0"/>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427037" y="3769118"/>
            <a:ext cx="11315157" cy="3170195"/>
          </a:xfrm>
          <a:prstGeom prst="rect">
            <a:avLst/>
          </a:prstGeom>
        </p:spPr>
      </p:pic>
    </p:spTree>
    <p:extLst>
      <p:ext uri="{BB962C8B-B14F-4D97-AF65-F5344CB8AC3E}">
        <p14:creationId xmlns:p14="http://schemas.microsoft.com/office/powerpoint/2010/main" val="129310737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2A47-0799-4451-A1A3-288C7A36523F}"/>
              </a:ext>
            </a:extLst>
          </p:cNvPr>
          <p:cNvSpPr>
            <a:spLocks noGrp="1"/>
          </p:cNvSpPr>
          <p:nvPr>
            <p:ph type="title"/>
          </p:nvPr>
        </p:nvSpPr>
        <p:spPr/>
        <p:txBody>
          <a:bodyPr/>
          <a:lstStyle/>
          <a:p>
            <a:r>
              <a:rPr lang="en-US" dirty="0"/>
              <a:t>Management considerations</a:t>
            </a:r>
          </a:p>
        </p:txBody>
      </p:sp>
      <p:sp>
        <p:nvSpPr>
          <p:cNvPr id="3" name="Text Placeholder 2">
            <a:extLst>
              <a:ext uri="{FF2B5EF4-FFF2-40B4-BE49-F238E27FC236}">
                <a16:creationId xmlns:a16="http://schemas.microsoft.com/office/drawing/2014/main" id="{A9107E2E-294E-4696-9B9F-FFED9623AEBE}"/>
              </a:ext>
            </a:extLst>
          </p:cNvPr>
          <p:cNvSpPr>
            <a:spLocks noGrp="1"/>
          </p:cNvSpPr>
          <p:nvPr>
            <p:ph type="body" sz="quarter" idx="10"/>
          </p:nvPr>
        </p:nvSpPr>
        <p:spPr>
          <a:xfrm>
            <a:off x="274638" y="1212850"/>
            <a:ext cx="11888787" cy="4776692"/>
          </a:xfrm>
        </p:spPr>
        <p:txBody>
          <a:bodyPr/>
          <a:lstStyle/>
          <a:p>
            <a:pPr marL="228600" indent="-228600"/>
            <a:r>
              <a:rPr lang="en-US" sz="2800" dirty="0">
                <a:solidFill>
                  <a:srgbClr val="0078D7"/>
                </a:solidFill>
              </a:rPr>
              <a:t>Tenants</a:t>
            </a:r>
          </a:p>
          <a:p>
            <a:pPr marL="342900" lvl="1" indent="-342900">
              <a:lnSpc>
                <a:spcPct val="100000"/>
              </a:lnSpc>
              <a:buFont typeface="Arial" panose="020B0604020202020204" pitchFamily="34" charset="0"/>
              <a:buChar char="•"/>
            </a:pPr>
            <a:r>
              <a:rPr lang="en-US" sz="2400" dirty="0"/>
              <a:t>Manage Quotas</a:t>
            </a:r>
          </a:p>
          <a:p>
            <a:pPr marL="571500" lvl="2" indent="-342900">
              <a:lnSpc>
                <a:spcPct val="100000"/>
              </a:lnSpc>
              <a:buFont typeface="Arial" panose="020B0604020202020204" pitchFamily="34" charset="0"/>
              <a:buChar char="•"/>
            </a:pPr>
            <a:r>
              <a:rPr lang="en-US" dirty="0"/>
              <a:t>Add-On Plan to existing offer</a:t>
            </a:r>
          </a:p>
          <a:p>
            <a:pPr marL="571500" lvl="2" indent="-342900">
              <a:lnSpc>
                <a:spcPct val="100000"/>
              </a:lnSpc>
              <a:buFont typeface="Arial" panose="020B0604020202020204" pitchFamily="34" charset="0"/>
              <a:buChar char="•"/>
            </a:pPr>
            <a:r>
              <a:rPr lang="en-US" dirty="0"/>
              <a:t>Edit Quota object</a:t>
            </a:r>
          </a:p>
          <a:p>
            <a:pPr lvl="3">
              <a:lnSpc>
                <a:spcPct val="100000"/>
              </a:lnSpc>
            </a:pPr>
            <a:endParaRPr lang="en-US" dirty="0"/>
          </a:p>
          <a:p>
            <a:pPr marL="228600" indent="-228600"/>
            <a:r>
              <a:rPr lang="en-US" sz="2800" dirty="0">
                <a:solidFill>
                  <a:srgbClr val="0078D7"/>
                </a:solidFill>
              </a:rPr>
              <a:t>Administrators</a:t>
            </a:r>
          </a:p>
          <a:p>
            <a:pPr marL="342900" lvl="1" indent="-342900">
              <a:lnSpc>
                <a:spcPct val="100000"/>
              </a:lnSpc>
              <a:buFont typeface="Arial" panose="020B0604020202020204" pitchFamily="34" charset="0"/>
              <a:buChar char="•"/>
            </a:pPr>
            <a:r>
              <a:rPr lang="en-US" sz="2400" dirty="0"/>
              <a:t>Manage Used Capacity</a:t>
            </a:r>
          </a:p>
          <a:p>
            <a:pPr marL="742950" lvl="3" indent="-285750">
              <a:lnSpc>
                <a:spcPct val="100000"/>
              </a:lnSpc>
              <a:buFont typeface="Arial" panose="020B0604020202020204" pitchFamily="34" charset="0"/>
              <a:buChar char="•"/>
            </a:pPr>
            <a:r>
              <a:rPr lang="en-US" dirty="0"/>
              <a:t>Reclaim Space (Force GC of deleted storage accounts)</a:t>
            </a:r>
          </a:p>
          <a:p>
            <a:pPr marL="742950" lvl="3" indent="-285750">
              <a:lnSpc>
                <a:spcPct val="100000"/>
              </a:lnSpc>
              <a:buFont typeface="Arial" panose="020B0604020202020204" pitchFamily="34" charset="0"/>
              <a:buChar char="•"/>
            </a:pPr>
            <a:r>
              <a:rPr lang="en-US" dirty="0"/>
              <a:t>Migrate Containers (move offline containers to another share)</a:t>
            </a:r>
          </a:p>
          <a:p>
            <a:pPr marL="742950" lvl="3" indent="-285750">
              <a:lnSpc>
                <a:spcPct val="100000"/>
              </a:lnSpc>
              <a:buFont typeface="Arial" panose="020B0604020202020204" pitchFamily="34" charset="0"/>
              <a:buChar char="•"/>
            </a:pPr>
            <a:endParaRPr lang="en-US" dirty="0"/>
          </a:p>
          <a:p>
            <a:pPr marL="342900" lvl="1" indent="-342900">
              <a:lnSpc>
                <a:spcPct val="100000"/>
              </a:lnSpc>
              <a:buFont typeface="Arial" panose="020B0604020202020204" pitchFamily="34" charset="0"/>
              <a:buChar char="•"/>
            </a:pPr>
            <a:r>
              <a:rPr lang="en-US" sz="2400" dirty="0"/>
              <a:t>Recover Deleted Account </a:t>
            </a:r>
          </a:p>
          <a:p>
            <a:pPr marL="742950" lvl="3" indent="-285750">
              <a:lnSpc>
                <a:spcPct val="100000"/>
              </a:lnSpc>
              <a:buFont typeface="Arial" panose="020B0604020202020204" pitchFamily="34" charset="0"/>
              <a:buChar char="•"/>
            </a:pPr>
            <a:r>
              <a:rPr lang="en-US" dirty="0"/>
              <a:t>Retention Period</a:t>
            </a:r>
          </a:p>
        </p:txBody>
      </p:sp>
    </p:spTree>
    <p:extLst>
      <p:ext uri="{BB962C8B-B14F-4D97-AF65-F5344CB8AC3E}">
        <p14:creationId xmlns:p14="http://schemas.microsoft.com/office/powerpoint/2010/main" val="6096733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B47EC-6167-4F77-8CA0-088F1FBB8A7E}"/>
              </a:ext>
            </a:extLst>
          </p:cNvPr>
          <p:cNvSpPr>
            <a:spLocks noGrp="1"/>
          </p:cNvSpPr>
          <p:nvPr>
            <p:ph type="title"/>
          </p:nvPr>
        </p:nvSpPr>
        <p:spPr/>
        <p:txBody>
          <a:bodyPr/>
          <a:lstStyle/>
          <a:p>
            <a:r>
              <a:rPr lang="en-US" dirty="0"/>
              <a:t>Management considerations</a:t>
            </a:r>
          </a:p>
        </p:txBody>
      </p:sp>
      <p:sp>
        <p:nvSpPr>
          <p:cNvPr id="3" name="Text Placeholder 2">
            <a:extLst>
              <a:ext uri="{FF2B5EF4-FFF2-40B4-BE49-F238E27FC236}">
                <a16:creationId xmlns:a16="http://schemas.microsoft.com/office/drawing/2014/main" id="{65FA366E-6EBB-41A5-933B-1E236BE23615}"/>
              </a:ext>
            </a:extLst>
          </p:cNvPr>
          <p:cNvSpPr>
            <a:spLocks noGrp="1"/>
          </p:cNvSpPr>
          <p:nvPr>
            <p:ph type="body" sz="quarter" idx="10"/>
          </p:nvPr>
        </p:nvSpPr>
        <p:spPr>
          <a:xfrm>
            <a:off x="274638" y="1212850"/>
            <a:ext cx="11887200" cy="4333494"/>
          </a:xfrm>
        </p:spPr>
        <p:txBody>
          <a:bodyPr/>
          <a:lstStyle/>
          <a:p>
            <a:pPr marL="228600" indent="-228600"/>
            <a:r>
              <a:rPr lang="en-US" sz="2800" dirty="0">
                <a:solidFill>
                  <a:srgbClr val="0078D7"/>
                </a:solidFill>
              </a:rPr>
              <a:t>Reclaim Capacity</a:t>
            </a:r>
          </a:p>
          <a:p>
            <a:pPr marL="571500" indent="-571500">
              <a:buFont typeface="Arial" panose="020B0604020202020204" pitchFamily="34" charset="0"/>
              <a:buChar char="•"/>
            </a:pPr>
            <a:r>
              <a:rPr lang="en-US" sz="2400" dirty="0"/>
              <a:t>You can reclaim the capacity used by tenant accounts that have been deleted. This capacity is automatically reclaimed when the data retention period is reached, or you can act to reclaim it immediately.</a:t>
            </a:r>
          </a:p>
          <a:p>
            <a:pPr marL="571500" indent="-571500">
              <a:buFont typeface="Arial" panose="020B0604020202020204" pitchFamily="34" charset="0"/>
              <a:buChar char="•"/>
            </a:pPr>
            <a:endParaRPr lang="en-US" sz="2400" dirty="0"/>
          </a:p>
          <a:p>
            <a:pPr marL="228600" indent="-228600"/>
            <a:r>
              <a:rPr lang="en-US" sz="2800" dirty="0">
                <a:solidFill>
                  <a:srgbClr val="0078D7"/>
                </a:solidFill>
              </a:rPr>
              <a:t>Migrate a container between volumes</a:t>
            </a:r>
          </a:p>
          <a:p>
            <a:pPr marL="571500" indent="-571500">
              <a:buFont typeface="Arial" panose="020B0604020202020204" pitchFamily="34" charset="0"/>
              <a:buChar char="•"/>
            </a:pPr>
            <a:r>
              <a:rPr lang="en-US" sz="2400" dirty="0"/>
              <a:t>Due to tenant usage patterns, some tenant shares use more space than others. The result can be a share that runs low on space before other shares that are relatively unused.</a:t>
            </a:r>
          </a:p>
          <a:p>
            <a:pPr marL="571500" indent="-571500">
              <a:buFont typeface="Arial" panose="020B0604020202020204" pitchFamily="34" charset="0"/>
              <a:buChar char="•"/>
            </a:pPr>
            <a:r>
              <a:rPr lang="en-US" sz="2400" dirty="0"/>
              <a:t>Blob container migration does not support live migration and currently is an </a:t>
            </a:r>
            <a:r>
              <a:rPr lang="en-US" sz="2400"/>
              <a:t>offline operation.</a:t>
            </a:r>
            <a:endParaRPr lang="en-US" sz="2400" dirty="0"/>
          </a:p>
        </p:txBody>
      </p:sp>
    </p:spTree>
    <p:extLst>
      <p:ext uri="{BB962C8B-B14F-4D97-AF65-F5344CB8AC3E}">
        <p14:creationId xmlns:p14="http://schemas.microsoft.com/office/powerpoint/2010/main" val="379693535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E21772-AF2F-44D8-89D4-B1B6DB64B103}"/>
              </a:ext>
            </a:extLst>
          </p:cNvPr>
          <p:cNvSpPr>
            <a:spLocks noGrp="1"/>
          </p:cNvSpPr>
          <p:nvPr>
            <p:ph type="title"/>
          </p:nvPr>
        </p:nvSpPr>
        <p:spPr/>
        <p:txBody>
          <a:bodyPr/>
          <a:lstStyle/>
          <a:p>
            <a:r>
              <a:rPr lang="en-US" dirty="0"/>
              <a:t>Retention period</a:t>
            </a:r>
          </a:p>
        </p:txBody>
      </p:sp>
      <p:sp>
        <p:nvSpPr>
          <p:cNvPr id="4" name="Text Placeholder 3">
            <a:extLst>
              <a:ext uri="{FF2B5EF4-FFF2-40B4-BE49-F238E27FC236}">
                <a16:creationId xmlns:a16="http://schemas.microsoft.com/office/drawing/2014/main" id="{F91378E0-551F-4696-80F1-498A1CA6E49F}"/>
              </a:ext>
            </a:extLst>
          </p:cNvPr>
          <p:cNvSpPr>
            <a:spLocks noGrp="1"/>
          </p:cNvSpPr>
          <p:nvPr>
            <p:ph type="body" sz="quarter" idx="10"/>
          </p:nvPr>
        </p:nvSpPr>
        <p:spPr>
          <a:xfrm>
            <a:off x="274638" y="1212850"/>
            <a:ext cx="11887200" cy="1735860"/>
          </a:xfrm>
        </p:spPr>
        <p:txBody>
          <a:bodyPr/>
          <a:lstStyle/>
          <a:p>
            <a:pPr marL="571500" indent="-571500">
              <a:buFont typeface="Arial" panose="020B0604020202020204" pitchFamily="34" charset="0"/>
              <a:buChar char="•"/>
            </a:pPr>
            <a:r>
              <a:rPr lang="en-US" sz="2400" dirty="0"/>
              <a:t>“0” means that any deleted account is immediately out of retention</a:t>
            </a:r>
          </a:p>
          <a:p>
            <a:pPr marL="571500" indent="-571500">
              <a:buFont typeface="Arial" panose="020B0604020202020204" pitchFamily="34" charset="0"/>
              <a:buChar char="•"/>
            </a:pPr>
            <a:r>
              <a:rPr lang="en-US" sz="2400" dirty="0"/>
              <a:t>Defined per Region</a:t>
            </a:r>
          </a:p>
          <a:p>
            <a:pPr marL="571500" indent="-571500">
              <a:buFont typeface="Arial" panose="020B0604020202020204" pitchFamily="34" charset="0"/>
              <a:buChar char="•"/>
            </a:pPr>
            <a:r>
              <a:rPr lang="en-US" sz="2400" dirty="0"/>
              <a:t>Defined in days (between 0 and 9999 days)</a:t>
            </a:r>
          </a:p>
          <a:p>
            <a:pPr marL="571500" indent="-571500">
              <a:buFont typeface="Arial" panose="020B0604020202020204" pitchFamily="34" charset="0"/>
              <a:buChar char="•"/>
            </a:pPr>
            <a:r>
              <a:rPr lang="en-US" sz="2400" dirty="0"/>
              <a:t>The default retention period is set to 15 days. </a:t>
            </a:r>
          </a:p>
        </p:txBody>
      </p:sp>
      <p:pic>
        <p:nvPicPr>
          <p:cNvPr id="5" name="Picture 4">
            <a:extLst>
              <a:ext uri="{FF2B5EF4-FFF2-40B4-BE49-F238E27FC236}">
                <a16:creationId xmlns:a16="http://schemas.microsoft.com/office/drawing/2014/main" id="{A4EB8CBE-D04A-4D14-A9FF-4E4A523449E4}"/>
              </a:ext>
            </a:extLst>
          </p:cNvPr>
          <p:cNvPicPr>
            <a:picLocks noChangeAspect="1"/>
          </p:cNvPicPr>
          <p:nvPr/>
        </p:nvPicPr>
        <p:blipFill>
          <a:blip r:embed="rId2"/>
          <a:stretch>
            <a:fillRect/>
          </a:stretch>
        </p:blipFill>
        <p:spPr>
          <a:xfrm>
            <a:off x="1946274" y="2948710"/>
            <a:ext cx="8543925" cy="3409950"/>
          </a:xfrm>
          <a:prstGeom prst="rect">
            <a:avLst/>
          </a:prstGeom>
        </p:spPr>
      </p:pic>
    </p:spTree>
    <p:extLst>
      <p:ext uri="{BB962C8B-B14F-4D97-AF65-F5344CB8AC3E}">
        <p14:creationId xmlns:p14="http://schemas.microsoft.com/office/powerpoint/2010/main" val="309120713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6538" y="2490833"/>
            <a:ext cx="11887200" cy="1929759"/>
          </a:xfrm>
        </p:spPr>
        <p:txBody>
          <a:bodyPr/>
          <a:lstStyle/>
          <a:p>
            <a:r>
              <a:rPr lang="en-US" dirty="0"/>
              <a:t>Azure Stack Hub Storage:</a:t>
            </a:r>
            <a:br>
              <a:rPr lang="en-US" dirty="0"/>
            </a:br>
            <a:r>
              <a:rPr lang="en-US" sz="5400" dirty="0"/>
              <a:t>Recovering a Deleted Blob</a:t>
            </a:r>
            <a:endParaRPr lang="en-US" dirty="0"/>
          </a:p>
        </p:txBody>
      </p:sp>
    </p:spTree>
    <p:extLst>
      <p:ext uri="{BB962C8B-B14F-4D97-AF65-F5344CB8AC3E}">
        <p14:creationId xmlns:p14="http://schemas.microsoft.com/office/powerpoint/2010/main" val="205108386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Ignite-StorageIaaS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9763" y="-76200"/>
            <a:ext cx="12511838" cy="7112045"/>
          </a:xfrm>
          <a:prstGeom prst="rect">
            <a:avLst/>
          </a:prstGeom>
        </p:spPr>
      </p:pic>
    </p:spTree>
    <p:extLst>
      <p:ext uri="{BB962C8B-B14F-4D97-AF65-F5344CB8AC3E}">
        <p14:creationId xmlns:p14="http://schemas.microsoft.com/office/powerpoint/2010/main" val="326123497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B47EC-6167-4F77-8CA0-088F1FBB8A7E}"/>
              </a:ext>
            </a:extLst>
          </p:cNvPr>
          <p:cNvSpPr>
            <a:spLocks noGrp="1"/>
          </p:cNvSpPr>
          <p:nvPr>
            <p:ph type="title"/>
          </p:nvPr>
        </p:nvSpPr>
        <p:spPr/>
        <p:txBody>
          <a:bodyPr/>
          <a:lstStyle/>
          <a:p>
            <a:r>
              <a:rPr lang="en-US" dirty="0">
                <a:solidFill>
                  <a:srgbClr val="505050"/>
                </a:solidFill>
              </a:rPr>
              <a:t>Development kit guidance</a:t>
            </a:r>
            <a:endParaRPr lang="en-US" dirty="0"/>
          </a:p>
        </p:txBody>
      </p:sp>
      <p:sp>
        <p:nvSpPr>
          <p:cNvPr id="3" name="Text Placeholder 2">
            <a:extLst>
              <a:ext uri="{FF2B5EF4-FFF2-40B4-BE49-F238E27FC236}">
                <a16:creationId xmlns:a16="http://schemas.microsoft.com/office/drawing/2014/main" id="{65FA366E-6EBB-41A5-933B-1E236BE23615}"/>
              </a:ext>
            </a:extLst>
          </p:cNvPr>
          <p:cNvSpPr>
            <a:spLocks noGrp="1"/>
          </p:cNvSpPr>
          <p:nvPr>
            <p:ph type="body" sz="quarter" idx="10"/>
          </p:nvPr>
        </p:nvSpPr>
        <p:spPr>
          <a:xfrm>
            <a:off x="274638" y="1212850"/>
            <a:ext cx="11887200" cy="4465838"/>
          </a:xfrm>
        </p:spPr>
        <p:txBody>
          <a:bodyPr/>
          <a:lstStyle/>
          <a:p>
            <a:r>
              <a:rPr lang="en-US" sz="2800" dirty="0">
                <a:solidFill>
                  <a:srgbClr val="0078D7"/>
                </a:solidFill>
              </a:rPr>
              <a:t>Azure Stack Hub Development Kit is not for production workloads!</a:t>
            </a:r>
          </a:p>
          <a:p>
            <a:pPr lvl="1"/>
            <a:endParaRPr lang="en-US" sz="2800" dirty="0">
              <a:solidFill>
                <a:srgbClr val="0078D7"/>
              </a:solidFill>
            </a:endParaRPr>
          </a:p>
          <a:p>
            <a:r>
              <a:rPr lang="en-US" sz="2800" dirty="0">
                <a:solidFill>
                  <a:srgbClr val="0078D7"/>
                </a:solidFill>
              </a:rPr>
              <a:t>Azure Stack Hub Development Kit is not optimized for performance/scale</a:t>
            </a:r>
          </a:p>
          <a:p>
            <a:pPr marL="285750" lvl="1" indent="-285750">
              <a:buFont typeface="Arial" panose="020B0604020202020204" pitchFamily="34" charset="0"/>
              <a:buChar char="•"/>
            </a:pPr>
            <a:r>
              <a:rPr lang="en-US" sz="1800" dirty="0">
                <a:solidFill>
                  <a:srgbClr val="505050"/>
                </a:solidFill>
              </a:rPr>
              <a:t>But we’d love to hear about your production needs</a:t>
            </a:r>
          </a:p>
          <a:p>
            <a:pPr lvl="1"/>
            <a:endParaRPr lang="en-US" sz="1400" dirty="0"/>
          </a:p>
          <a:p>
            <a:r>
              <a:rPr lang="en-US" sz="2800" dirty="0">
                <a:solidFill>
                  <a:srgbClr val="0078D7"/>
                </a:solidFill>
              </a:rPr>
              <a:t>Single-node hyper-converged SOFS</a:t>
            </a:r>
          </a:p>
          <a:p>
            <a:pPr marL="285750" lvl="1" indent="-285750">
              <a:buFont typeface="Arial" panose="020B0604020202020204" pitchFamily="34" charset="0"/>
              <a:buChar char="•"/>
            </a:pPr>
            <a:r>
              <a:rPr lang="en-US" sz="1800" dirty="0">
                <a:solidFill>
                  <a:srgbClr val="505050"/>
                </a:solidFill>
              </a:rPr>
              <a:t>DAS storage only</a:t>
            </a:r>
          </a:p>
          <a:p>
            <a:pPr lvl="1"/>
            <a:endParaRPr lang="en-US" sz="1400" dirty="0"/>
          </a:p>
          <a:p>
            <a:r>
              <a:rPr lang="en-US" sz="2800" dirty="0">
                <a:solidFill>
                  <a:srgbClr val="0078D7"/>
                </a:solidFill>
              </a:rPr>
              <a:t>Supported API versions</a:t>
            </a:r>
          </a:p>
          <a:p>
            <a:pPr marL="285750" lvl="1" indent="-285750">
              <a:buFont typeface="Arial" panose="020B0604020202020204" pitchFamily="34" charset="0"/>
              <a:buChar char="•"/>
            </a:pPr>
            <a:r>
              <a:rPr lang="en-US" sz="1800" dirty="0">
                <a:solidFill>
                  <a:srgbClr val="505050"/>
                </a:solidFill>
              </a:rPr>
              <a:t>Azure Storage Client Library:</a:t>
            </a:r>
            <a:r>
              <a:rPr lang="en-US" sz="1800" dirty="0"/>
              <a:t> </a:t>
            </a:r>
            <a:r>
              <a:rPr lang="en-US" sz="1800" b="1" dirty="0">
                <a:solidFill>
                  <a:schemeClr val="tx1"/>
                </a:solidFill>
                <a:hlinkClick r:id="rId3"/>
              </a:rPr>
              <a:t>Get started with Azure Stack Hub storage development tools</a:t>
            </a:r>
            <a:endParaRPr lang="en-US" sz="1800" b="1" dirty="0">
              <a:solidFill>
                <a:schemeClr val="tx1"/>
              </a:solidFill>
            </a:endParaRPr>
          </a:p>
          <a:p>
            <a:pPr marL="285750" lvl="1" indent="-285750">
              <a:buFont typeface="Arial" panose="020B0604020202020204" pitchFamily="34" charset="0"/>
              <a:buChar char="•"/>
            </a:pPr>
            <a:r>
              <a:rPr lang="en-US" sz="1800" dirty="0">
                <a:solidFill>
                  <a:srgbClr val="505050"/>
                </a:solidFill>
              </a:rPr>
              <a:t>Azure Storage services API:</a:t>
            </a:r>
            <a:r>
              <a:rPr lang="en-US" sz="1800" dirty="0">
                <a:solidFill>
                  <a:schemeClr val="tx1"/>
                </a:solidFill>
              </a:rPr>
              <a:t> </a:t>
            </a:r>
            <a:r>
              <a:rPr lang="en-US" sz="1800" b="1" dirty="0">
                <a:solidFill>
                  <a:schemeClr val="tx1"/>
                </a:solidFill>
                <a:hlinkClick r:id="rId4"/>
              </a:rPr>
              <a:t>2017-04-17</a:t>
            </a:r>
            <a:endParaRPr lang="en-US" sz="1800" b="1" dirty="0">
              <a:solidFill>
                <a:schemeClr val="tx1"/>
              </a:solidFill>
            </a:endParaRPr>
          </a:p>
          <a:p>
            <a:pPr marL="285750" lvl="1" indent="-285750">
              <a:buFont typeface="Arial" panose="020B0604020202020204" pitchFamily="34" charset="0"/>
              <a:buChar char="•"/>
            </a:pPr>
            <a:r>
              <a:rPr lang="fr-FR" sz="1800" dirty="0">
                <a:solidFill>
                  <a:srgbClr val="505050"/>
                </a:solidFill>
              </a:rPr>
              <a:t>Azure Storage services management API</a:t>
            </a:r>
            <a:r>
              <a:rPr lang="en-US" sz="1800" dirty="0">
                <a:solidFill>
                  <a:srgbClr val="505050"/>
                </a:solidFill>
              </a:rPr>
              <a:t>:</a:t>
            </a:r>
            <a:r>
              <a:rPr lang="en-US" sz="1800" dirty="0">
                <a:solidFill>
                  <a:schemeClr val="tx1"/>
                </a:solidFill>
              </a:rPr>
              <a:t> </a:t>
            </a:r>
            <a:r>
              <a:rPr lang="en-US" sz="1800" b="1" dirty="0">
                <a:solidFill>
                  <a:schemeClr val="tx1"/>
                </a:solidFill>
                <a:hlinkClick r:id="rId4"/>
              </a:rPr>
              <a:t>2016-01-01</a:t>
            </a:r>
            <a:endParaRPr lang="en-US" sz="1800" b="1" dirty="0">
              <a:solidFill>
                <a:schemeClr val="tx1"/>
              </a:solidFill>
            </a:endParaRPr>
          </a:p>
        </p:txBody>
      </p:sp>
    </p:spTree>
    <p:extLst>
      <p:ext uri="{BB962C8B-B14F-4D97-AF65-F5344CB8AC3E}">
        <p14:creationId xmlns:p14="http://schemas.microsoft.com/office/powerpoint/2010/main" val="349607815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78659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Introduction: Admin view</a:t>
            </a:r>
          </a:p>
        </p:txBody>
      </p:sp>
      <p:sp>
        <p:nvSpPr>
          <p:cNvPr id="4" name="Rectangle 3"/>
          <p:cNvSpPr/>
          <p:nvPr/>
        </p:nvSpPr>
        <p:spPr bwMode="auto">
          <a:xfrm>
            <a:off x="411073" y="4621371"/>
            <a:ext cx="11598364" cy="1876584"/>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Storage Infrastructure</a:t>
            </a:r>
          </a:p>
        </p:txBody>
      </p:sp>
      <p:sp>
        <p:nvSpPr>
          <p:cNvPr id="26" name="Rectangle 25"/>
          <p:cNvSpPr/>
          <p:nvPr/>
        </p:nvSpPr>
        <p:spPr bwMode="auto">
          <a:xfrm>
            <a:off x="411073" y="3367978"/>
            <a:ext cx="11598364" cy="1173703"/>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Storage Services Role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Virtual and Physical Compute Resources</a:t>
            </a:r>
          </a:p>
        </p:txBody>
      </p:sp>
      <p:sp>
        <p:nvSpPr>
          <p:cNvPr id="32" name="Rectangle 31"/>
          <p:cNvSpPr/>
          <p:nvPr/>
        </p:nvSpPr>
        <p:spPr bwMode="auto">
          <a:xfrm>
            <a:off x="502299" y="2825836"/>
            <a:ext cx="2078224" cy="46245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Blobs REST API</a:t>
            </a:r>
          </a:p>
        </p:txBody>
      </p:sp>
      <p:sp>
        <p:nvSpPr>
          <p:cNvPr id="33" name="Rectangle 32"/>
          <p:cNvSpPr/>
          <p:nvPr/>
        </p:nvSpPr>
        <p:spPr bwMode="auto">
          <a:xfrm>
            <a:off x="2839983" y="2825836"/>
            <a:ext cx="2095619" cy="45993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Tables REST API</a:t>
            </a:r>
          </a:p>
        </p:txBody>
      </p:sp>
      <p:sp>
        <p:nvSpPr>
          <p:cNvPr id="34" name="Rectangle 33"/>
          <p:cNvSpPr/>
          <p:nvPr/>
        </p:nvSpPr>
        <p:spPr bwMode="auto">
          <a:xfrm>
            <a:off x="5177668" y="2825836"/>
            <a:ext cx="2095619" cy="45993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Queues REST API</a:t>
            </a:r>
          </a:p>
        </p:txBody>
      </p:sp>
      <p:sp>
        <p:nvSpPr>
          <p:cNvPr id="35" name="Rectangle 34"/>
          <p:cNvSpPr/>
          <p:nvPr/>
        </p:nvSpPr>
        <p:spPr bwMode="auto">
          <a:xfrm>
            <a:off x="7515353" y="2850696"/>
            <a:ext cx="2095619" cy="45993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SRP Tenant API</a:t>
            </a:r>
          </a:p>
        </p:txBody>
      </p:sp>
      <p:sp>
        <p:nvSpPr>
          <p:cNvPr id="36" name="Rectangle 35"/>
          <p:cNvSpPr/>
          <p:nvPr/>
        </p:nvSpPr>
        <p:spPr bwMode="auto">
          <a:xfrm>
            <a:off x="7515353" y="2283217"/>
            <a:ext cx="2095619" cy="487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ARM REST API</a:t>
            </a:r>
          </a:p>
        </p:txBody>
      </p:sp>
      <p:sp>
        <p:nvSpPr>
          <p:cNvPr id="37" name="Rectangle 36"/>
          <p:cNvSpPr/>
          <p:nvPr/>
        </p:nvSpPr>
        <p:spPr bwMode="auto">
          <a:xfrm>
            <a:off x="502299" y="1822427"/>
            <a:ext cx="6770989" cy="403441"/>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Storage client libraries (.NET, node.js, python, </a:t>
            </a: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rPr>
              <a:t>etc</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t>
            </a:r>
          </a:p>
        </p:txBody>
      </p:sp>
      <p:sp>
        <p:nvSpPr>
          <p:cNvPr id="38" name="Rectangle 37"/>
          <p:cNvSpPr/>
          <p:nvPr/>
        </p:nvSpPr>
        <p:spPr bwMode="auto">
          <a:xfrm>
            <a:off x="502300" y="1194855"/>
            <a:ext cx="4911864" cy="403441"/>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Applications</a:t>
            </a:r>
          </a:p>
        </p:txBody>
      </p:sp>
      <p:sp>
        <p:nvSpPr>
          <p:cNvPr id="16" name="Rectangle 15"/>
          <p:cNvSpPr/>
          <p:nvPr/>
        </p:nvSpPr>
        <p:spPr bwMode="auto">
          <a:xfrm>
            <a:off x="7518320" y="1825114"/>
            <a:ext cx="2095619" cy="409319"/>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ARM libraries</a:t>
            </a:r>
          </a:p>
        </p:txBody>
      </p:sp>
      <p:sp>
        <p:nvSpPr>
          <p:cNvPr id="21" name="Rectangle 20"/>
          <p:cNvSpPr/>
          <p:nvPr/>
        </p:nvSpPr>
        <p:spPr bwMode="auto">
          <a:xfrm>
            <a:off x="5561215" y="1212849"/>
            <a:ext cx="4049757" cy="392894"/>
          </a:xfrm>
          <a:prstGeom prst="rect">
            <a:avLst/>
          </a:prstGeom>
          <a:solidFill>
            <a:srgbClr val="7030A0"/>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PowerShell, CLI, VS, Storage explorer</a:t>
            </a:r>
          </a:p>
        </p:txBody>
      </p:sp>
      <p:sp>
        <p:nvSpPr>
          <p:cNvPr id="41" name="Rectangle 40"/>
          <p:cNvSpPr/>
          <p:nvPr/>
        </p:nvSpPr>
        <p:spPr bwMode="auto">
          <a:xfrm>
            <a:off x="9810947" y="1250449"/>
            <a:ext cx="2095619" cy="355294"/>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Azure Stack Hub PS</a:t>
            </a:r>
          </a:p>
        </p:txBody>
      </p:sp>
      <p:sp>
        <p:nvSpPr>
          <p:cNvPr id="43" name="Rectangle 42"/>
          <p:cNvSpPr/>
          <p:nvPr/>
        </p:nvSpPr>
        <p:spPr bwMode="auto">
          <a:xfrm>
            <a:off x="9810947" y="2850696"/>
            <a:ext cx="2095620" cy="459933"/>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SRP Admin API</a:t>
            </a:r>
          </a:p>
        </p:txBody>
      </p:sp>
      <p:grpSp>
        <p:nvGrpSpPr>
          <p:cNvPr id="2" name="Group 1"/>
          <p:cNvGrpSpPr/>
          <p:nvPr/>
        </p:nvGrpSpPr>
        <p:grpSpPr>
          <a:xfrm>
            <a:off x="579437" y="4791773"/>
            <a:ext cx="2583316" cy="1347970"/>
            <a:chOff x="526727" y="4816292"/>
            <a:chExt cx="2583316" cy="1347970"/>
          </a:xfrm>
        </p:grpSpPr>
        <p:sp>
          <p:nvSpPr>
            <p:cNvPr id="29" name="Rectangle 28"/>
            <p:cNvSpPr/>
            <p:nvPr/>
          </p:nvSpPr>
          <p:spPr bwMode="auto">
            <a:xfrm>
              <a:off x="526727" y="4816292"/>
              <a:ext cx="2583316" cy="1347970"/>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6E6E6">
                      <a:lumMod val="10000"/>
                    </a:srgbClr>
                  </a:solidFill>
                  <a:effectLst/>
                  <a:uLnTx/>
                  <a:uFillTx/>
                  <a:latin typeface="Segoe UI Semilight"/>
                  <a:ea typeface="+mn-ea"/>
                  <a:cs typeface="+mn-cs"/>
                </a:rPr>
                <a:t>Storage Volume</a:t>
              </a:r>
            </a:p>
          </p:txBody>
        </p:sp>
        <p:pic>
          <p:nvPicPr>
            <p:cNvPr id="10" name="Picture 9"/>
            <p:cNvPicPr>
              <a:picLocks noChangeAspect="1"/>
            </p:cNvPicPr>
            <p:nvPr/>
          </p:nvPicPr>
          <p:blipFill>
            <a:blip r:embed="rId3"/>
            <a:stretch>
              <a:fillRect/>
            </a:stretch>
          </p:blipFill>
          <p:spPr>
            <a:xfrm>
              <a:off x="2535373" y="5182039"/>
              <a:ext cx="517718" cy="517718"/>
            </a:xfrm>
            <a:prstGeom prst="rect">
              <a:avLst/>
            </a:prstGeom>
          </p:spPr>
        </p:pic>
        <p:pic>
          <p:nvPicPr>
            <p:cNvPr id="11" name="Picture 10"/>
            <p:cNvPicPr>
              <a:picLocks noChangeAspect="1"/>
            </p:cNvPicPr>
            <p:nvPr/>
          </p:nvPicPr>
          <p:blipFill>
            <a:blip r:embed="rId4"/>
            <a:stretch>
              <a:fillRect/>
            </a:stretch>
          </p:blipFill>
          <p:spPr>
            <a:xfrm>
              <a:off x="704030" y="4893972"/>
              <a:ext cx="400363" cy="400363"/>
            </a:xfrm>
            <a:prstGeom prst="rect">
              <a:avLst/>
            </a:prstGeom>
          </p:spPr>
        </p:pic>
        <p:pic>
          <p:nvPicPr>
            <p:cNvPr id="71" name="Picture 70"/>
            <p:cNvPicPr>
              <a:picLocks noChangeAspect="1"/>
            </p:cNvPicPr>
            <p:nvPr/>
          </p:nvPicPr>
          <p:blipFill>
            <a:blip r:embed="rId4"/>
            <a:stretch>
              <a:fillRect/>
            </a:stretch>
          </p:blipFill>
          <p:spPr>
            <a:xfrm>
              <a:off x="1159493" y="4893972"/>
              <a:ext cx="400363" cy="400363"/>
            </a:xfrm>
            <a:prstGeom prst="rect">
              <a:avLst/>
            </a:prstGeom>
          </p:spPr>
        </p:pic>
        <p:pic>
          <p:nvPicPr>
            <p:cNvPr id="72" name="Picture 71"/>
            <p:cNvPicPr>
              <a:picLocks noChangeAspect="1"/>
            </p:cNvPicPr>
            <p:nvPr/>
          </p:nvPicPr>
          <p:blipFill>
            <a:blip r:embed="rId3"/>
            <a:stretch>
              <a:fillRect/>
            </a:stretch>
          </p:blipFill>
          <p:spPr>
            <a:xfrm>
              <a:off x="2087233" y="4950878"/>
              <a:ext cx="517718" cy="517718"/>
            </a:xfrm>
            <a:prstGeom prst="rect">
              <a:avLst/>
            </a:prstGeom>
          </p:spPr>
        </p:pic>
        <p:pic>
          <p:nvPicPr>
            <p:cNvPr id="47" name="Picture 46"/>
            <p:cNvPicPr>
              <a:picLocks noChangeAspect="1"/>
            </p:cNvPicPr>
            <p:nvPr/>
          </p:nvPicPr>
          <p:blipFill>
            <a:blip r:embed="rId4"/>
            <a:stretch>
              <a:fillRect/>
            </a:stretch>
          </p:blipFill>
          <p:spPr>
            <a:xfrm>
              <a:off x="1614957" y="4893972"/>
              <a:ext cx="400363" cy="400363"/>
            </a:xfrm>
            <a:prstGeom prst="rect">
              <a:avLst/>
            </a:prstGeom>
          </p:spPr>
        </p:pic>
        <p:pic>
          <p:nvPicPr>
            <p:cNvPr id="48" name="Picture 47"/>
            <p:cNvPicPr>
              <a:picLocks noChangeAspect="1"/>
            </p:cNvPicPr>
            <p:nvPr/>
          </p:nvPicPr>
          <p:blipFill>
            <a:blip r:embed="rId4"/>
            <a:stretch>
              <a:fillRect/>
            </a:stretch>
          </p:blipFill>
          <p:spPr>
            <a:xfrm>
              <a:off x="706173" y="5319824"/>
              <a:ext cx="400363" cy="400363"/>
            </a:xfrm>
            <a:prstGeom prst="rect">
              <a:avLst/>
            </a:prstGeom>
          </p:spPr>
        </p:pic>
        <p:pic>
          <p:nvPicPr>
            <p:cNvPr id="49" name="Picture 48"/>
            <p:cNvPicPr>
              <a:picLocks noChangeAspect="1"/>
            </p:cNvPicPr>
            <p:nvPr/>
          </p:nvPicPr>
          <p:blipFill>
            <a:blip r:embed="rId4"/>
            <a:stretch>
              <a:fillRect/>
            </a:stretch>
          </p:blipFill>
          <p:spPr>
            <a:xfrm>
              <a:off x="1161636" y="5319824"/>
              <a:ext cx="400363" cy="400363"/>
            </a:xfrm>
            <a:prstGeom prst="rect">
              <a:avLst/>
            </a:prstGeom>
          </p:spPr>
        </p:pic>
        <p:pic>
          <p:nvPicPr>
            <p:cNvPr id="50" name="Picture 49"/>
            <p:cNvPicPr>
              <a:picLocks noChangeAspect="1"/>
            </p:cNvPicPr>
            <p:nvPr/>
          </p:nvPicPr>
          <p:blipFill>
            <a:blip r:embed="rId4"/>
            <a:stretch>
              <a:fillRect/>
            </a:stretch>
          </p:blipFill>
          <p:spPr>
            <a:xfrm>
              <a:off x="1617100" y="5319824"/>
              <a:ext cx="400363" cy="400363"/>
            </a:xfrm>
            <a:prstGeom prst="rect">
              <a:avLst/>
            </a:prstGeom>
          </p:spPr>
        </p:pic>
      </p:grpSp>
      <p:grpSp>
        <p:nvGrpSpPr>
          <p:cNvPr id="61" name="Group 60"/>
          <p:cNvGrpSpPr/>
          <p:nvPr/>
        </p:nvGrpSpPr>
        <p:grpSpPr>
          <a:xfrm>
            <a:off x="3472617" y="4794487"/>
            <a:ext cx="2583316" cy="1347970"/>
            <a:chOff x="526727" y="4816292"/>
            <a:chExt cx="2583316" cy="1347970"/>
          </a:xfrm>
        </p:grpSpPr>
        <p:sp>
          <p:nvSpPr>
            <p:cNvPr id="62" name="Rectangle 61"/>
            <p:cNvSpPr/>
            <p:nvPr/>
          </p:nvSpPr>
          <p:spPr bwMode="auto">
            <a:xfrm>
              <a:off x="526727" y="4816292"/>
              <a:ext cx="2583316" cy="1347970"/>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6E6E6">
                      <a:lumMod val="10000"/>
                    </a:srgbClr>
                  </a:solidFill>
                  <a:effectLst/>
                  <a:uLnTx/>
                  <a:uFillTx/>
                  <a:latin typeface="Segoe UI Semilight"/>
                  <a:ea typeface="+mn-ea"/>
                  <a:cs typeface="+mn-cs"/>
                </a:rPr>
                <a:t>Storage Volume</a:t>
              </a:r>
            </a:p>
          </p:txBody>
        </p:sp>
        <p:pic>
          <p:nvPicPr>
            <p:cNvPr id="63" name="Picture 62"/>
            <p:cNvPicPr>
              <a:picLocks noChangeAspect="1"/>
            </p:cNvPicPr>
            <p:nvPr/>
          </p:nvPicPr>
          <p:blipFill>
            <a:blip r:embed="rId3"/>
            <a:stretch>
              <a:fillRect/>
            </a:stretch>
          </p:blipFill>
          <p:spPr>
            <a:xfrm>
              <a:off x="2535373" y="5182039"/>
              <a:ext cx="517718" cy="517718"/>
            </a:xfrm>
            <a:prstGeom prst="rect">
              <a:avLst/>
            </a:prstGeom>
          </p:spPr>
        </p:pic>
        <p:pic>
          <p:nvPicPr>
            <p:cNvPr id="64" name="Picture 63"/>
            <p:cNvPicPr>
              <a:picLocks noChangeAspect="1"/>
            </p:cNvPicPr>
            <p:nvPr/>
          </p:nvPicPr>
          <p:blipFill>
            <a:blip r:embed="rId4"/>
            <a:stretch>
              <a:fillRect/>
            </a:stretch>
          </p:blipFill>
          <p:spPr>
            <a:xfrm>
              <a:off x="704030" y="4893972"/>
              <a:ext cx="400363" cy="400363"/>
            </a:xfrm>
            <a:prstGeom prst="rect">
              <a:avLst/>
            </a:prstGeom>
          </p:spPr>
        </p:pic>
        <p:pic>
          <p:nvPicPr>
            <p:cNvPr id="65" name="Picture 64"/>
            <p:cNvPicPr>
              <a:picLocks noChangeAspect="1"/>
            </p:cNvPicPr>
            <p:nvPr/>
          </p:nvPicPr>
          <p:blipFill>
            <a:blip r:embed="rId4"/>
            <a:stretch>
              <a:fillRect/>
            </a:stretch>
          </p:blipFill>
          <p:spPr>
            <a:xfrm>
              <a:off x="1159493" y="4893972"/>
              <a:ext cx="400363" cy="400363"/>
            </a:xfrm>
            <a:prstGeom prst="rect">
              <a:avLst/>
            </a:prstGeom>
          </p:spPr>
        </p:pic>
        <p:pic>
          <p:nvPicPr>
            <p:cNvPr id="66" name="Picture 65"/>
            <p:cNvPicPr>
              <a:picLocks noChangeAspect="1"/>
            </p:cNvPicPr>
            <p:nvPr/>
          </p:nvPicPr>
          <p:blipFill>
            <a:blip r:embed="rId3"/>
            <a:stretch>
              <a:fillRect/>
            </a:stretch>
          </p:blipFill>
          <p:spPr>
            <a:xfrm>
              <a:off x="2087233" y="4950878"/>
              <a:ext cx="517718" cy="517718"/>
            </a:xfrm>
            <a:prstGeom prst="rect">
              <a:avLst/>
            </a:prstGeom>
          </p:spPr>
        </p:pic>
        <p:pic>
          <p:nvPicPr>
            <p:cNvPr id="67" name="Picture 66"/>
            <p:cNvPicPr>
              <a:picLocks noChangeAspect="1"/>
            </p:cNvPicPr>
            <p:nvPr/>
          </p:nvPicPr>
          <p:blipFill>
            <a:blip r:embed="rId4"/>
            <a:stretch>
              <a:fillRect/>
            </a:stretch>
          </p:blipFill>
          <p:spPr>
            <a:xfrm>
              <a:off x="1614957" y="4893972"/>
              <a:ext cx="400363" cy="400363"/>
            </a:xfrm>
            <a:prstGeom prst="rect">
              <a:avLst/>
            </a:prstGeom>
          </p:spPr>
        </p:pic>
        <p:pic>
          <p:nvPicPr>
            <p:cNvPr id="68" name="Picture 67"/>
            <p:cNvPicPr>
              <a:picLocks noChangeAspect="1"/>
            </p:cNvPicPr>
            <p:nvPr/>
          </p:nvPicPr>
          <p:blipFill>
            <a:blip r:embed="rId4"/>
            <a:stretch>
              <a:fillRect/>
            </a:stretch>
          </p:blipFill>
          <p:spPr>
            <a:xfrm>
              <a:off x="706173" y="5319824"/>
              <a:ext cx="400363" cy="400363"/>
            </a:xfrm>
            <a:prstGeom prst="rect">
              <a:avLst/>
            </a:prstGeom>
          </p:spPr>
        </p:pic>
        <p:pic>
          <p:nvPicPr>
            <p:cNvPr id="69" name="Picture 68"/>
            <p:cNvPicPr>
              <a:picLocks noChangeAspect="1"/>
            </p:cNvPicPr>
            <p:nvPr/>
          </p:nvPicPr>
          <p:blipFill>
            <a:blip r:embed="rId4"/>
            <a:stretch>
              <a:fillRect/>
            </a:stretch>
          </p:blipFill>
          <p:spPr>
            <a:xfrm>
              <a:off x="1161636" y="5319824"/>
              <a:ext cx="400363" cy="400363"/>
            </a:xfrm>
            <a:prstGeom prst="rect">
              <a:avLst/>
            </a:prstGeom>
          </p:spPr>
        </p:pic>
        <p:pic>
          <p:nvPicPr>
            <p:cNvPr id="70" name="Picture 69"/>
            <p:cNvPicPr>
              <a:picLocks noChangeAspect="1"/>
            </p:cNvPicPr>
            <p:nvPr/>
          </p:nvPicPr>
          <p:blipFill>
            <a:blip r:embed="rId4"/>
            <a:stretch>
              <a:fillRect/>
            </a:stretch>
          </p:blipFill>
          <p:spPr>
            <a:xfrm>
              <a:off x="1617100" y="5319824"/>
              <a:ext cx="400363" cy="400363"/>
            </a:xfrm>
            <a:prstGeom prst="rect">
              <a:avLst/>
            </a:prstGeom>
          </p:spPr>
        </p:pic>
      </p:grpSp>
      <p:grpSp>
        <p:nvGrpSpPr>
          <p:cNvPr id="91" name="Group 90"/>
          <p:cNvGrpSpPr/>
          <p:nvPr/>
        </p:nvGrpSpPr>
        <p:grpSpPr>
          <a:xfrm>
            <a:off x="6365797" y="4797201"/>
            <a:ext cx="2583316" cy="1347970"/>
            <a:chOff x="526727" y="4816292"/>
            <a:chExt cx="2583316" cy="1347970"/>
          </a:xfrm>
        </p:grpSpPr>
        <p:sp>
          <p:nvSpPr>
            <p:cNvPr id="92" name="Rectangle 91"/>
            <p:cNvSpPr/>
            <p:nvPr/>
          </p:nvSpPr>
          <p:spPr bwMode="auto">
            <a:xfrm>
              <a:off x="526727" y="4816292"/>
              <a:ext cx="2583316" cy="1347970"/>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6E6E6">
                      <a:lumMod val="10000"/>
                    </a:srgbClr>
                  </a:solidFill>
                  <a:effectLst/>
                  <a:uLnTx/>
                  <a:uFillTx/>
                  <a:latin typeface="Segoe UI Semilight"/>
                  <a:ea typeface="+mn-ea"/>
                  <a:cs typeface="+mn-cs"/>
                </a:rPr>
                <a:t>Storage Volume</a:t>
              </a:r>
            </a:p>
          </p:txBody>
        </p:sp>
        <p:pic>
          <p:nvPicPr>
            <p:cNvPr id="93" name="Picture 92"/>
            <p:cNvPicPr>
              <a:picLocks noChangeAspect="1"/>
            </p:cNvPicPr>
            <p:nvPr/>
          </p:nvPicPr>
          <p:blipFill>
            <a:blip r:embed="rId3"/>
            <a:stretch>
              <a:fillRect/>
            </a:stretch>
          </p:blipFill>
          <p:spPr>
            <a:xfrm>
              <a:off x="2535373" y="5182039"/>
              <a:ext cx="517718" cy="517718"/>
            </a:xfrm>
            <a:prstGeom prst="rect">
              <a:avLst/>
            </a:prstGeom>
          </p:spPr>
        </p:pic>
        <p:pic>
          <p:nvPicPr>
            <p:cNvPr id="94" name="Picture 93"/>
            <p:cNvPicPr>
              <a:picLocks noChangeAspect="1"/>
            </p:cNvPicPr>
            <p:nvPr/>
          </p:nvPicPr>
          <p:blipFill>
            <a:blip r:embed="rId4"/>
            <a:stretch>
              <a:fillRect/>
            </a:stretch>
          </p:blipFill>
          <p:spPr>
            <a:xfrm>
              <a:off x="704030" y="4893972"/>
              <a:ext cx="400363" cy="400363"/>
            </a:xfrm>
            <a:prstGeom prst="rect">
              <a:avLst/>
            </a:prstGeom>
          </p:spPr>
        </p:pic>
        <p:pic>
          <p:nvPicPr>
            <p:cNvPr id="95" name="Picture 94"/>
            <p:cNvPicPr>
              <a:picLocks noChangeAspect="1"/>
            </p:cNvPicPr>
            <p:nvPr/>
          </p:nvPicPr>
          <p:blipFill>
            <a:blip r:embed="rId4"/>
            <a:stretch>
              <a:fillRect/>
            </a:stretch>
          </p:blipFill>
          <p:spPr>
            <a:xfrm>
              <a:off x="1159493" y="4893972"/>
              <a:ext cx="400363" cy="400363"/>
            </a:xfrm>
            <a:prstGeom prst="rect">
              <a:avLst/>
            </a:prstGeom>
          </p:spPr>
        </p:pic>
        <p:pic>
          <p:nvPicPr>
            <p:cNvPr id="96" name="Picture 95"/>
            <p:cNvPicPr>
              <a:picLocks noChangeAspect="1"/>
            </p:cNvPicPr>
            <p:nvPr/>
          </p:nvPicPr>
          <p:blipFill>
            <a:blip r:embed="rId3"/>
            <a:stretch>
              <a:fillRect/>
            </a:stretch>
          </p:blipFill>
          <p:spPr>
            <a:xfrm>
              <a:off x="2087233" y="4950878"/>
              <a:ext cx="517718" cy="517718"/>
            </a:xfrm>
            <a:prstGeom prst="rect">
              <a:avLst/>
            </a:prstGeom>
          </p:spPr>
        </p:pic>
        <p:pic>
          <p:nvPicPr>
            <p:cNvPr id="97" name="Picture 96"/>
            <p:cNvPicPr>
              <a:picLocks noChangeAspect="1"/>
            </p:cNvPicPr>
            <p:nvPr/>
          </p:nvPicPr>
          <p:blipFill>
            <a:blip r:embed="rId4"/>
            <a:stretch>
              <a:fillRect/>
            </a:stretch>
          </p:blipFill>
          <p:spPr>
            <a:xfrm>
              <a:off x="1614957" y="4893972"/>
              <a:ext cx="400363" cy="400363"/>
            </a:xfrm>
            <a:prstGeom prst="rect">
              <a:avLst/>
            </a:prstGeom>
          </p:spPr>
        </p:pic>
        <p:pic>
          <p:nvPicPr>
            <p:cNvPr id="98" name="Picture 97"/>
            <p:cNvPicPr>
              <a:picLocks noChangeAspect="1"/>
            </p:cNvPicPr>
            <p:nvPr/>
          </p:nvPicPr>
          <p:blipFill>
            <a:blip r:embed="rId4"/>
            <a:stretch>
              <a:fillRect/>
            </a:stretch>
          </p:blipFill>
          <p:spPr>
            <a:xfrm>
              <a:off x="706173" y="5319824"/>
              <a:ext cx="400363" cy="400363"/>
            </a:xfrm>
            <a:prstGeom prst="rect">
              <a:avLst/>
            </a:prstGeom>
          </p:spPr>
        </p:pic>
        <p:pic>
          <p:nvPicPr>
            <p:cNvPr id="99" name="Picture 98"/>
            <p:cNvPicPr>
              <a:picLocks noChangeAspect="1"/>
            </p:cNvPicPr>
            <p:nvPr/>
          </p:nvPicPr>
          <p:blipFill>
            <a:blip r:embed="rId4"/>
            <a:stretch>
              <a:fillRect/>
            </a:stretch>
          </p:blipFill>
          <p:spPr>
            <a:xfrm>
              <a:off x="1161636" y="5319824"/>
              <a:ext cx="400363" cy="400363"/>
            </a:xfrm>
            <a:prstGeom prst="rect">
              <a:avLst/>
            </a:prstGeom>
          </p:spPr>
        </p:pic>
        <p:pic>
          <p:nvPicPr>
            <p:cNvPr id="100" name="Picture 99"/>
            <p:cNvPicPr>
              <a:picLocks noChangeAspect="1"/>
            </p:cNvPicPr>
            <p:nvPr/>
          </p:nvPicPr>
          <p:blipFill>
            <a:blip r:embed="rId4"/>
            <a:stretch>
              <a:fillRect/>
            </a:stretch>
          </p:blipFill>
          <p:spPr>
            <a:xfrm>
              <a:off x="1617100" y="5319824"/>
              <a:ext cx="400363" cy="400363"/>
            </a:xfrm>
            <a:prstGeom prst="rect">
              <a:avLst/>
            </a:prstGeom>
          </p:spPr>
        </p:pic>
      </p:grpSp>
      <p:grpSp>
        <p:nvGrpSpPr>
          <p:cNvPr id="101" name="Group 100"/>
          <p:cNvGrpSpPr/>
          <p:nvPr/>
        </p:nvGrpSpPr>
        <p:grpSpPr>
          <a:xfrm>
            <a:off x="9258977" y="4791773"/>
            <a:ext cx="2583316" cy="1347970"/>
            <a:chOff x="526727" y="4816292"/>
            <a:chExt cx="2583316" cy="1347970"/>
          </a:xfrm>
        </p:grpSpPr>
        <p:sp>
          <p:nvSpPr>
            <p:cNvPr id="102" name="Rectangle 101"/>
            <p:cNvSpPr/>
            <p:nvPr/>
          </p:nvSpPr>
          <p:spPr bwMode="auto">
            <a:xfrm>
              <a:off x="526727" y="4816292"/>
              <a:ext cx="2583316" cy="1347970"/>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6E6E6">
                      <a:lumMod val="10000"/>
                    </a:srgbClr>
                  </a:solidFill>
                  <a:effectLst/>
                  <a:uLnTx/>
                  <a:uFillTx/>
                  <a:latin typeface="Segoe UI Semilight"/>
                  <a:ea typeface="+mn-ea"/>
                  <a:cs typeface="+mn-cs"/>
                </a:rPr>
                <a:t>Storage Volume</a:t>
              </a:r>
            </a:p>
          </p:txBody>
        </p:sp>
        <p:pic>
          <p:nvPicPr>
            <p:cNvPr id="103" name="Picture 102"/>
            <p:cNvPicPr>
              <a:picLocks noChangeAspect="1"/>
            </p:cNvPicPr>
            <p:nvPr/>
          </p:nvPicPr>
          <p:blipFill>
            <a:blip r:embed="rId3"/>
            <a:stretch>
              <a:fillRect/>
            </a:stretch>
          </p:blipFill>
          <p:spPr>
            <a:xfrm>
              <a:off x="2535373" y="5182039"/>
              <a:ext cx="517718" cy="517718"/>
            </a:xfrm>
            <a:prstGeom prst="rect">
              <a:avLst/>
            </a:prstGeom>
          </p:spPr>
        </p:pic>
        <p:pic>
          <p:nvPicPr>
            <p:cNvPr id="104" name="Picture 103"/>
            <p:cNvPicPr>
              <a:picLocks noChangeAspect="1"/>
            </p:cNvPicPr>
            <p:nvPr/>
          </p:nvPicPr>
          <p:blipFill>
            <a:blip r:embed="rId4"/>
            <a:stretch>
              <a:fillRect/>
            </a:stretch>
          </p:blipFill>
          <p:spPr>
            <a:xfrm>
              <a:off x="704030" y="4893972"/>
              <a:ext cx="400363" cy="400363"/>
            </a:xfrm>
            <a:prstGeom prst="rect">
              <a:avLst/>
            </a:prstGeom>
          </p:spPr>
        </p:pic>
        <p:pic>
          <p:nvPicPr>
            <p:cNvPr id="105" name="Picture 104"/>
            <p:cNvPicPr>
              <a:picLocks noChangeAspect="1"/>
            </p:cNvPicPr>
            <p:nvPr/>
          </p:nvPicPr>
          <p:blipFill>
            <a:blip r:embed="rId4"/>
            <a:stretch>
              <a:fillRect/>
            </a:stretch>
          </p:blipFill>
          <p:spPr>
            <a:xfrm>
              <a:off x="1159493" y="4893972"/>
              <a:ext cx="400363" cy="400363"/>
            </a:xfrm>
            <a:prstGeom prst="rect">
              <a:avLst/>
            </a:prstGeom>
          </p:spPr>
        </p:pic>
        <p:pic>
          <p:nvPicPr>
            <p:cNvPr id="106" name="Picture 105"/>
            <p:cNvPicPr>
              <a:picLocks noChangeAspect="1"/>
            </p:cNvPicPr>
            <p:nvPr/>
          </p:nvPicPr>
          <p:blipFill>
            <a:blip r:embed="rId3"/>
            <a:stretch>
              <a:fillRect/>
            </a:stretch>
          </p:blipFill>
          <p:spPr>
            <a:xfrm>
              <a:off x="2087233" y="4950878"/>
              <a:ext cx="517718" cy="517718"/>
            </a:xfrm>
            <a:prstGeom prst="rect">
              <a:avLst/>
            </a:prstGeom>
          </p:spPr>
        </p:pic>
        <p:pic>
          <p:nvPicPr>
            <p:cNvPr id="107" name="Picture 106"/>
            <p:cNvPicPr>
              <a:picLocks noChangeAspect="1"/>
            </p:cNvPicPr>
            <p:nvPr/>
          </p:nvPicPr>
          <p:blipFill>
            <a:blip r:embed="rId4"/>
            <a:stretch>
              <a:fillRect/>
            </a:stretch>
          </p:blipFill>
          <p:spPr>
            <a:xfrm>
              <a:off x="1614957" y="4893972"/>
              <a:ext cx="400363" cy="400363"/>
            </a:xfrm>
            <a:prstGeom prst="rect">
              <a:avLst/>
            </a:prstGeom>
          </p:spPr>
        </p:pic>
        <p:pic>
          <p:nvPicPr>
            <p:cNvPr id="108" name="Picture 107"/>
            <p:cNvPicPr>
              <a:picLocks noChangeAspect="1"/>
            </p:cNvPicPr>
            <p:nvPr/>
          </p:nvPicPr>
          <p:blipFill>
            <a:blip r:embed="rId4"/>
            <a:stretch>
              <a:fillRect/>
            </a:stretch>
          </p:blipFill>
          <p:spPr>
            <a:xfrm>
              <a:off x="706173" y="5319824"/>
              <a:ext cx="400363" cy="400363"/>
            </a:xfrm>
            <a:prstGeom prst="rect">
              <a:avLst/>
            </a:prstGeom>
          </p:spPr>
        </p:pic>
        <p:pic>
          <p:nvPicPr>
            <p:cNvPr id="109" name="Picture 108"/>
            <p:cNvPicPr>
              <a:picLocks noChangeAspect="1"/>
            </p:cNvPicPr>
            <p:nvPr/>
          </p:nvPicPr>
          <p:blipFill>
            <a:blip r:embed="rId4"/>
            <a:stretch>
              <a:fillRect/>
            </a:stretch>
          </p:blipFill>
          <p:spPr>
            <a:xfrm>
              <a:off x="1161636" y="5319824"/>
              <a:ext cx="400363" cy="400363"/>
            </a:xfrm>
            <a:prstGeom prst="rect">
              <a:avLst/>
            </a:prstGeom>
          </p:spPr>
        </p:pic>
        <p:pic>
          <p:nvPicPr>
            <p:cNvPr id="110" name="Picture 109"/>
            <p:cNvPicPr>
              <a:picLocks noChangeAspect="1"/>
            </p:cNvPicPr>
            <p:nvPr/>
          </p:nvPicPr>
          <p:blipFill>
            <a:blip r:embed="rId4"/>
            <a:stretch>
              <a:fillRect/>
            </a:stretch>
          </p:blipFill>
          <p:spPr>
            <a:xfrm>
              <a:off x="1617100" y="5319824"/>
              <a:ext cx="400363" cy="400363"/>
            </a:xfrm>
            <a:prstGeom prst="rect">
              <a:avLst/>
            </a:prstGeom>
          </p:spPr>
        </p:pic>
      </p:grpSp>
      <p:sp>
        <p:nvSpPr>
          <p:cNvPr id="56" name="Rectangle 55"/>
          <p:cNvSpPr/>
          <p:nvPr/>
        </p:nvSpPr>
        <p:spPr bwMode="auto">
          <a:xfrm>
            <a:off x="9810948" y="1836298"/>
            <a:ext cx="2095619" cy="409319"/>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ARM libraries</a:t>
            </a:r>
          </a:p>
        </p:txBody>
      </p:sp>
      <p:sp>
        <p:nvSpPr>
          <p:cNvPr id="5" name="Rectangle: Rounded Corners 4"/>
          <p:cNvSpPr/>
          <p:nvPr/>
        </p:nvSpPr>
        <p:spPr bwMode="auto">
          <a:xfrm>
            <a:off x="9610972" y="754062"/>
            <a:ext cx="2398465" cy="3841820"/>
          </a:xfrm>
          <a:prstGeom prst="roundRect">
            <a:avLst>
              <a:gd name="adj" fmla="val 1887"/>
            </a:avLst>
          </a:prstGeom>
          <a:noFill/>
          <a:ln w="28575">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57"/>
          <p:cNvSpPr/>
          <p:nvPr/>
        </p:nvSpPr>
        <p:spPr bwMode="auto">
          <a:xfrm>
            <a:off x="9810947" y="2285335"/>
            <a:ext cx="2095619" cy="487749"/>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ARM REST API</a:t>
            </a:r>
          </a:p>
        </p:txBody>
      </p:sp>
      <p:sp>
        <p:nvSpPr>
          <p:cNvPr id="59" name="Rectangle 58"/>
          <p:cNvSpPr/>
          <p:nvPr/>
        </p:nvSpPr>
        <p:spPr bwMode="auto">
          <a:xfrm>
            <a:off x="9810946" y="3418192"/>
            <a:ext cx="2095619" cy="1034547"/>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Management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Services</a:t>
            </a:r>
          </a:p>
        </p:txBody>
      </p:sp>
    </p:spTree>
    <p:extLst>
      <p:ext uri="{BB962C8B-B14F-4D97-AF65-F5344CB8AC3E}">
        <p14:creationId xmlns:p14="http://schemas.microsoft.com/office/powerpoint/2010/main" val="9720414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906331"/>
            <a:ext cx="11887200" cy="1181862"/>
          </a:xfrm>
        </p:spPr>
        <p:txBody>
          <a:bodyPr/>
          <a:lstStyle/>
          <a:p>
            <a:r>
              <a:rPr lang="en-US" dirty="0"/>
              <a:t>Disks</a:t>
            </a:r>
          </a:p>
        </p:txBody>
      </p:sp>
    </p:spTree>
    <p:extLst>
      <p:ext uri="{BB962C8B-B14F-4D97-AF65-F5344CB8AC3E}">
        <p14:creationId xmlns:p14="http://schemas.microsoft.com/office/powerpoint/2010/main" val="23733134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Disks</a:t>
            </a:r>
          </a:p>
        </p:txBody>
      </p:sp>
      <p:grpSp>
        <p:nvGrpSpPr>
          <p:cNvPr id="3" name="Group 2"/>
          <p:cNvGrpSpPr/>
          <p:nvPr/>
        </p:nvGrpSpPr>
        <p:grpSpPr>
          <a:xfrm>
            <a:off x="1908346" y="1112190"/>
            <a:ext cx="3303319" cy="4628428"/>
            <a:chOff x="476518" y="1033689"/>
            <a:chExt cx="3303319" cy="4628428"/>
          </a:xfrm>
        </p:grpSpPr>
        <p:sp>
          <p:nvSpPr>
            <p:cNvPr id="4" name="Rectangle 3"/>
            <p:cNvSpPr/>
            <p:nvPr/>
          </p:nvSpPr>
          <p:spPr bwMode="auto">
            <a:xfrm>
              <a:off x="476518" y="1813972"/>
              <a:ext cx="1241778" cy="197092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Host</a:t>
              </a:r>
            </a:p>
          </p:txBody>
        </p:sp>
        <p:sp>
          <p:nvSpPr>
            <p:cNvPr id="5" name="Rectangle 4"/>
            <p:cNvSpPr/>
            <p:nvPr/>
          </p:nvSpPr>
          <p:spPr bwMode="auto">
            <a:xfrm>
              <a:off x="700227" y="2249175"/>
              <a:ext cx="821345" cy="1006142"/>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sp>
          <p:nvSpPr>
            <p:cNvPr id="6" name="Rectangle 5"/>
            <p:cNvSpPr/>
            <p:nvPr/>
          </p:nvSpPr>
          <p:spPr bwMode="auto">
            <a:xfrm>
              <a:off x="479030" y="4792275"/>
              <a:ext cx="3300806" cy="8698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Page Blob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(VHD format)</a:t>
              </a:r>
            </a:p>
          </p:txBody>
        </p:sp>
        <p:sp>
          <p:nvSpPr>
            <p:cNvPr id="7" name="Rectangle 6"/>
            <p:cNvSpPr/>
            <p:nvPr/>
          </p:nvSpPr>
          <p:spPr bwMode="auto">
            <a:xfrm>
              <a:off x="673619" y="3440605"/>
              <a:ext cx="847954" cy="353876"/>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Driver</a:t>
              </a:r>
            </a:p>
          </p:txBody>
        </p:sp>
        <p:sp>
          <p:nvSpPr>
            <p:cNvPr id="8" name="Rectangle 7"/>
            <p:cNvSpPr/>
            <p:nvPr/>
          </p:nvSpPr>
          <p:spPr bwMode="auto">
            <a:xfrm>
              <a:off x="799571" y="3047246"/>
              <a:ext cx="596053" cy="208071"/>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Driver</a:t>
              </a:r>
            </a:p>
          </p:txBody>
        </p:sp>
        <p:sp>
          <p:nvSpPr>
            <p:cNvPr id="9" name="Rectangle 8"/>
            <p:cNvSpPr/>
            <p:nvPr/>
          </p:nvSpPr>
          <p:spPr bwMode="auto">
            <a:xfrm>
              <a:off x="476707" y="4200426"/>
              <a:ext cx="3303130" cy="4946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Page Blob REST API</a:t>
              </a:r>
            </a:p>
          </p:txBody>
        </p:sp>
        <p:cxnSp>
          <p:nvCxnSpPr>
            <p:cNvPr id="10" name="Straight Arrow Connector 9"/>
            <p:cNvCxnSpPr>
              <a:stCxn id="7" idx="2"/>
            </p:cNvCxnSpPr>
            <p:nvPr/>
          </p:nvCxnSpPr>
          <p:spPr>
            <a:xfrm flipH="1">
              <a:off x="1097596" y="3794481"/>
              <a:ext cx="1" cy="405945"/>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bwMode="auto">
            <a:xfrm>
              <a:off x="2140689" y="3144944"/>
              <a:ext cx="1639147" cy="64268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Applications &amp; Tools</a:t>
              </a:r>
            </a:p>
          </p:txBody>
        </p:sp>
        <p:cxnSp>
          <p:nvCxnSpPr>
            <p:cNvPr id="18" name="Straight Arrow Connector 17"/>
            <p:cNvCxnSpPr/>
            <p:nvPr/>
          </p:nvCxnSpPr>
          <p:spPr>
            <a:xfrm flipH="1">
              <a:off x="2906691" y="3789912"/>
              <a:ext cx="1" cy="405945"/>
            </a:xfrm>
            <a:prstGeom prst="straightConnector1">
              <a:avLst/>
            </a:prstGeom>
            <a:ln w="28575">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439352" y="1033689"/>
              <a:ext cx="1134734"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a:t>
              </a:r>
            </a:p>
          </p:txBody>
        </p:sp>
        <p:cxnSp>
          <p:nvCxnSpPr>
            <p:cNvPr id="53" name="Straight Arrow Connector 52"/>
            <p:cNvCxnSpPr>
              <a:stCxn id="9" idx="2"/>
              <a:endCxn id="6" idx="0"/>
            </p:cNvCxnSpPr>
            <p:nvPr/>
          </p:nvCxnSpPr>
          <p:spPr>
            <a:xfrm>
              <a:off x="2128272" y="4695027"/>
              <a:ext cx="1161" cy="97248"/>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2" name="Group 11"/>
          <p:cNvGrpSpPr/>
          <p:nvPr/>
        </p:nvGrpSpPr>
        <p:grpSpPr>
          <a:xfrm>
            <a:off x="6821218" y="1112190"/>
            <a:ext cx="3768362" cy="4549927"/>
            <a:chOff x="4459217" y="1076612"/>
            <a:chExt cx="3768362" cy="4549927"/>
          </a:xfrm>
        </p:grpSpPr>
        <p:sp>
          <p:nvSpPr>
            <p:cNvPr id="21" name="Rectangle 20"/>
            <p:cNvSpPr/>
            <p:nvPr/>
          </p:nvSpPr>
          <p:spPr bwMode="auto">
            <a:xfrm>
              <a:off x="4459217" y="4219192"/>
              <a:ext cx="1439333" cy="34481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SMB</a:t>
              </a:r>
            </a:p>
          </p:txBody>
        </p:sp>
        <p:sp>
          <p:nvSpPr>
            <p:cNvPr id="15" name="Rectangle 14"/>
            <p:cNvSpPr/>
            <p:nvPr/>
          </p:nvSpPr>
          <p:spPr bwMode="auto">
            <a:xfrm>
              <a:off x="4466331" y="1813971"/>
              <a:ext cx="1426169" cy="19690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Host</a:t>
              </a:r>
            </a:p>
          </p:txBody>
        </p:sp>
        <p:sp>
          <p:nvSpPr>
            <p:cNvPr id="16" name="Rectangle 15"/>
            <p:cNvSpPr/>
            <p:nvPr/>
          </p:nvSpPr>
          <p:spPr bwMode="auto">
            <a:xfrm>
              <a:off x="4689179" y="2248701"/>
              <a:ext cx="976096" cy="1006142"/>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sp>
          <p:nvSpPr>
            <p:cNvPr id="17" name="Rectangle 16"/>
            <p:cNvSpPr/>
            <p:nvPr/>
          </p:nvSpPr>
          <p:spPr bwMode="auto">
            <a:xfrm>
              <a:off x="4466331" y="4599595"/>
              <a:ext cx="1426169" cy="1026944"/>
            </a:xfrm>
            <a:prstGeom prst="rect">
              <a:avLst/>
            </a:prstGeom>
            <a:ln>
              <a:solidFill>
                <a:schemeClr val="tx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VHD File</a:t>
              </a:r>
            </a:p>
          </p:txBody>
        </p:sp>
        <p:sp>
          <p:nvSpPr>
            <p:cNvPr id="19" name="Rectangle 18"/>
            <p:cNvSpPr/>
            <p:nvPr/>
          </p:nvSpPr>
          <p:spPr bwMode="auto">
            <a:xfrm>
              <a:off x="4682419" y="3391116"/>
              <a:ext cx="982856" cy="38294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Driver</a:t>
              </a:r>
            </a:p>
          </p:txBody>
        </p:sp>
        <p:sp>
          <p:nvSpPr>
            <p:cNvPr id="20" name="Rectangle 19"/>
            <p:cNvSpPr/>
            <p:nvPr/>
          </p:nvSpPr>
          <p:spPr bwMode="auto">
            <a:xfrm>
              <a:off x="4812296" y="3029681"/>
              <a:ext cx="716343" cy="225162"/>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Driver</a:t>
              </a:r>
            </a:p>
          </p:txBody>
        </p:sp>
        <p:cxnSp>
          <p:nvCxnSpPr>
            <p:cNvPr id="22" name="Straight Arrow Connector 21"/>
            <p:cNvCxnSpPr>
              <a:stCxn id="15" idx="2"/>
              <a:endCxn id="21" idx="0"/>
            </p:cNvCxnSpPr>
            <p:nvPr/>
          </p:nvCxnSpPr>
          <p:spPr>
            <a:xfrm flipH="1">
              <a:off x="5178884" y="3783026"/>
              <a:ext cx="532" cy="436166"/>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Rectangle 22"/>
            <p:cNvSpPr/>
            <p:nvPr/>
          </p:nvSpPr>
          <p:spPr bwMode="auto">
            <a:xfrm>
              <a:off x="6327658" y="4211769"/>
              <a:ext cx="1899921" cy="465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Page Blob REST API</a:t>
              </a:r>
            </a:p>
          </p:txBody>
        </p:sp>
        <p:sp>
          <p:nvSpPr>
            <p:cNvPr id="24" name="Rectangle 23"/>
            <p:cNvSpPr/>
            <p:nvPr/>
          </p:nvSpPr>
          <p:spPr bwMode="auto">
            <a:xfrm>
              <a:off x="6327658" y="5217530"/>
              <a:ext cx="1899921" cy="4090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Page Blob Metadata</a:t>
              </a:r>
            </a:p>
          </p:txBody>
        </p:sp>
        <p:sp>
          <p:nvSpPr>
            <p:cNvPr id="25" name="Rectangle 24"/>
            <p:cNvSpPr/>
            <p:nvPr/>
          </p:nvSpPr>
          <p:spPr bwMode="auto">
            <a:xfrm>
              <a:off x="6327659" y="4792275"/>
              <a:ext cx="1899920" cy="300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Blob Service</a:t>
              </a:r>
            </a:p>
          </p:txBody>
        </p:sp>
        <p:cxnSp>
          <p:nvCxnSpPr>
            <p:cNvPr id="26" name="Straight Arrow Connector 25"/>
            <p:cNvCxnSpPr>
              <a:stCxn id="28" idx="2"/>
              <a:endCxn id="23" idx="0"/>
            </p:cNvCxnSpPr>
            <p:nvPr/>
          </p:nvCxnSpPr>
          <p:spPr>
            <a:xfrm>
              <a:off x="7277619" y="3788342"/>
              <a:ext cx="0" cy="423427"/>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8" name="Rectangle 27"/>
            <p:cNvSpPr/>
            <p:nvPr/>
          </p:nvSpPr>
          <p:spPr bwMode="auto">
            <a:xfrm>
              <a:off x="6327659" y="3092867"/>
              <a:ext cx="1899920" cy="69547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Application &amp;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Tools</a:t>
              </a:r>
            </a:p>
          </p:txBody>
        </p:sp>
        <p:cxnSp>
          <p:nvCxnSpPr>
            <p:cNvPr id="29" name="Straight Arrow Connector 28"/>
            <p:cNvCxnSpPr>
              <a:endCxn id="25" idx="1"/>
            </p:cNvCxnSpPr>
            <p:nvPr/>
          </p:nvCxnSpPr>
          <p:spPr>
            <a:xfrm flipV="1">
              <a:off x="5892500" y="4942690"/>
              <a:ext cx="435159" cy="2372"/>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p:cNvSpPr txBox="1"/>
            <p:nvPr/>
          </p:nvSpPr>
          <p:spPr>
            <a:xfrm>
              <a:off x="5373763" y="1076612"/>
              <a:ext cx="254826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Stack Hub</a:t>
              </a:r>
            </a:p>
          </p:txBody>
        </p:sp>
        <p:cxnSp>
          <p:nvCxnSpPr>
            <p:cNvPr id="57" name="Straight Arrow Connector 56"/>
            <p:cNvCxnSpPr>
              <a:stCxn id="25" idx="2"/>
              <a:endCxn id="24" idx="0"/>
            </p:cNvCxnSpPr>
            <p:nvPr/>
          </p:nvCxnSpPr>
          <p:spPr>
            <a:xfrm>
              <a:off x="7277619" y="5093104"/>
              <a:ext cx="0" cy="124426"/>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Straight Arrow Connector 63"/>
            <p:cNvCxnSpPr>
              <a:stCxn id="23" idx="2"/>
              <a:endCxn id="25" idx="0"/>
            </p:cNvCxnSpPr>
            <p:nvPr/>
          </p:nvCxnSpPr>
          <p:spPr>
            <a:xfrm>
              <a:off x="7277619" y="4676859"/>
              <a:ext cx="0" cy="115416"/>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4586378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Disk operations</a:t>
            </a:r>
          </a:p>
        </p:txBody>
      </p:sp>
      <p:sp>
        <p:nvSpPr>
          <p:cNvPr id="4" name="Rectangle 3"/>
          <p:cNvSpPr/>
          <p:nvPr/>
        </p:nvSpPr>
        <p:spPr bwMode="auto">
          <a:xfrm>
            <a:off x="4459217" y="4219192"/>
            <a:ext cx="1439333" cy="34481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SMB</a:t>
            </a:r>
          </a:p>
        </p:txBody>
      </p:sp>
      <p:sp>
        <p:nvSpPr>
          <p:cNvPr id="5" name="Rectangle 4"/>
          <p:cNvSpPr/>
          <p:nvPr/>
        </p:nvSpPr>
        <p:spPr bwMode="auto">
          <a:xfrm>
            <a:off x="4466331" y="1813971"/>
            <a:ext cx="1426169" cy="19690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Host</a:t>
            </a:r>
          </a:p>
        </p:txBody>
      </p:sp>
      <p:sp>
        <p:nvSpPr>
          <p:cNvPr id="6" name="Rectangle 5"/>
          <p:cNvSpPr/>
          <p:nvPr/>
        </p:nvSpPr>
        <p:spPr bwMode="auto">
          <a:xfrm>
            <a:off x="4689179" y="2248701"/>
            <a:ext cx="976096" cy="1006142"/>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VM</a:t>
            </a:r>
          </a:p>
        </p:txBody>
      </p:sp>
      <p:sp>
        <p:nvSpPr>
          <p:cNvPr id="7" name="Rectangle 6"/>
          <p:cNvSpPr/>
          <p:nvPr/>
        </p:nvSpPr>
        <p:spPr bwMode="auto">
          <a:xfrm>
            <a:off x="4466331" y="4599595"/>
            <a:ext cx="1426169" cy="1026944"/>
          </a:xfrm>
          <a:prstGeom prst="rect">
            <a:avLst/>
          </a:prstGeom>
          <a:ln>
            <a:solidFill>
              <a:schemeClr val="tx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VHD File</a:t>
            </a:r>
          </a:p>
        </p:txBody>
      </p:sp>
      <p:sp>
        <p:nvSpPr>
          <p:cNvPr id="8" name="Rectangle 7"/>
          <p:cNvSpPr/>
          <p:nvPr/>
        </p:nvSpPr>
        <p:spPr bwMode="auto">
          <a:xfrm>
            <a:off x="4682419" y="3391116"/>
            <a:ext cx="982856" cy="38294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Driver</a:t>
            </a:r>
          </a:p>
        </p:txBody>
      </p:sp>
      <p:sp>
        <p:nvSpPr>
          <p:cNvPr id="9" name="Rectangle 8"/>
          <p:cNvSpPr/>
          <p:nvPr/>
        </p:nvSpPr>
        <p:spPr bwMode="auto">
          <a:xfrm>
            <a:off x="4812296" y="3029681"/>
            <a:ext cx="716343" cy="225162"/>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Driver</a:t>
            </a:r>
          </a:p>
        </p:txBody>
      </p:sp>
      <p:cxnSp>
        <p:nvCxnSpPr>
          <p:cNvPr id="10" name="Straight Arrow Connector 9"/>
          <p:cNvCxnSpPr>
            <a:stCxn id="5" idx="2"/>
            <a:endCxn id="4" idx="0"/>
          </p:cNvCxnSpPr>
          <p:nvPr/>
        </p:nvCxnSpPr>
        <p:spPr>
          <a:xfrm flipH="1">
            <a:off x="5178884" y="3783026"/>
            <a:ext cx="532" cy="436166"/>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p:cNvSpPr/>
          <p:nvPr/>
        </p:nvSpPr>
        <p:spPr bwMode="auto">
          <a:xfrm>
            <a:off x="6327658" y="4211769"/>
            <a:ext cx="1899921" cy="465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Page Blob REST API</a:t>
            </a:r>
          </a:p>
        </p:txBody>
      </p:sp>
      <p:sp>
        <p:nvSpPr>
          <p:cNvPr id="12" name="Rectangle 11"/>
          <p:cNvSpPr/>
          <p:nvPr/>
        </p:nvSpPr>
        <p:spPr bwMode="auto">
          <a:xfrm>
            <a:off x="6327658" y="5217530"/>
            <a:ext cx="1899921" cy="4090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Page Blob Metadata</a:t>
            </a:r>
          </a:p>
        </p:txBody>
      </p:sp>
      <p:sp>
        <p:nvSpPr>
          <p:cNvPr id="13" name="Rectangle 12"/>
          <p:cNvSpPr/>
          <p:nvPr/>
        </p:nvSpPr>
        <p:spPr bwMode="auto">
          <a:xfrm>
            <a:off x="6327659" y="4792275"/>
            <a:ext cx="1899920" cy="3008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Blob Service</a:t>
            </a:r>
          </a:p>
        </p:txBody>
      </p:sp>
      <p:cxnSp>
        <p:nvCxnSpPr>
          <p:cNvPr id="14" name="Straight Arrow Connector 13"/>
          <p:cNvCxnSpPr>
            <a:stCxn id="15" idx="2"/>
            <a:endCxn id="11" idx="0"/>
          </p:cNvCxnSpPr>
          <p:nvPr/>
        </p:nvCxnSpPr>
        <p:spPr>
          <a:xfrm>
            <a:off x="7277619" y="3788342"/>
            <a:ext cx="0" cy="423427"/>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Rectangle 14"/>
          <p:cNvSpPr/>
          <p:nvPr/>
        </p:nvSpPr>
        <p:spPr bwMode="auto">
          <a:xfrm>
            <a:off x="6327659" y="3092867"/>
            <a:ext cx="1899920" cy="69547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Application &amp;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Tools</a:t>
            </a:r>
          </a:p>
        </p:txBody>
      </p:sp>
      <p:cxnSp>
        <p:nvCxnSpPr>
          <p:cNvPr id="16" name="Straight Arrow Connector 15"/>
          <p:cNvCxnSpPr>
            <a:endCxn id="13" idx="1"/>
          </p:cNvCxnSpPr>
          <p:nvPr/>
        </p:nvCxnSpPr>
        <p:spPr>
          <a:xfrm flipV="1">
            <a:off x="5892500" y="4942690"/>
            <a:ext cx="435159" cy="2372"/>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Arrow Connector 17"/>
          <p:cNvCxnSpPr>
            <a:stCxn id="13" idx="2"/>
            <a:endCxn id="12" idx="0"/>
          </p:cNvCxnSpPr>
          <p:nvPr/>
        </p:nvCxnSpPr>
        <p:spPr>
          <a:xfrm>
            <a:off x="7277619" y="5093104"/>
            <a:ext cx="0" cy="124426"/>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Arrow Connector 18"/>
          <p:cNvCxnSpPr>
            <a:stCxn id="11" idx="2"/>
            <a:endCxn id="13" idx="0"/>
          </p:cNvCxnSpPr>
          <p:nvPr/>
        </p:nvCxnSpPr>
        <p:spPr>
          <a:xfrm>
            <a:off x="7277619" y="4676859"/>
            <a:ext cx="0" cy="115416"/>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8425862" y="2624294"/>
            <a:ext cx="3879908" cy="275152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REST API operations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Uploading disk &amp; images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Taking snapshots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Copy snapshots, disks &amp; images</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No “Live” snapshots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No “Incremental” snapshots</a:t>
            </a:r>
          </a:p>
        </p:txBody>
      </p:sp>
      <p:sp>
        <p:nvSpPr>
          <p:cNvPr id="21" name="TextBox 20"/>
          <p:cNvSpPr txBox="1"/>
          <p:nvPr/>
        </p:nvSpPr>
        <p:spPr>
          <a:xfrm>
            <a:off x="740672" y="2718434"/>
            <a:ext cx="3374385" cy="2806922"/>
          </a:xfrm>
          <a:prstGeom prst="rect">
            <a:avLst/>
          </a:prstGeom>
          <a:noFill/>
        </p:spPr>
        <p:txBody>
          <a:bodyPr wrap="non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VM operations</a:t>
            </a:r>
          </a:p>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VM attaches disks</a:t>
            </a:r>
          </a:p>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Page Blob is leased by VM</a:t>
            </a:r>
          </a:p>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VM read/write to disk</a:t>
            </a:r>
          </a:p>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IOPS, latency &amp; throughput</a:t>
            </a:r>
          </a:p>
          <a:p>
            <a:pPr marL="0" marR="0" lvl="0" indent="0" algn="r"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r" defTabSz="932742"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895811083"/>
      </p:ext>
    </p:extLst>
  </p:cSld>
  <p:clrMapOvr>
    <a:masterClrMapping/>
  </p:clrMapOvr>
  <p:transition>
    <p:fade/>
  </p:transition>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1EE7FF6B-7C85-492F-933D-8CFD82A3F953}"/>
    </a:ext>
  </a:extLst>
</a:theme>
</file>

<file path=ppt/theme/theme3.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4.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5.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3951</Words>
  <Application>Microsoft Office PowerPoint</Application>
  <PresentationFormat>Custom</PresentationFormat>
  <Paragraphs>830</Paragraphs>
  <Slides>58</Slides>
  <Notes>54</Notes>
  <HiddenSlides>0</HiddenSlides>
  <MMClips>1</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58</vt:i4>
      </vt:variant>
    </vt:vector>
  </HeadingPairs>
  <TitlesOfParts>
    <vt:vector size="71" baseType="lpstr">
      <vt:lpstr>Arial</vt:lpstr>
      <vt:lpstr>Arial Rounded MT Bold</vt:lpstr>
      <vt:lpstr>Calibri</vt:lpstr>
      <vt:lpstr>Consolas</vt:lpstr>
      <vt:lpstr>Segoe UI</vt:lpstr>
      <vt:lpstr>Segoe UI Light</vt:lpstr>
      <vt:lpstr>Segoe UI Semilight</vt:lpstr>
      <vt:lpstr>Wingdings</vt:lpstr>
      <vt:lpstr>WHITE TEMPLATE</vt:lpstr>
      <vt:lpstr>DARK GRAY TEMPLATE</vt:lpstr>
      <vt:lpstr>1_WHITE TEMPLATE</vt:lpstr>
      <vt:lpstr>5-50091_TR24_BO_CT_Template</vt:lpstr>
      <vt:lpstr>5-30721_Build_2016_Template_Light</vt:lpstr>
      <vt:lpstr>Infrastructure as a Service and Microsoft Azure Stack Hub </vt:lpstr>
      <vt:lpstr>Agenda</vt:lpstr>
      <vt:lpstr>Azure Stack Hub Storage Overview</vt:lpstr>
      <vt:lpstr>Storage services for Azure Stack Hub</vt:lpstr>
      <vt:lpstr>Introduction: Tenant view</vt:lpstr>
      <vt:lpstr>Introduction: Admin view</vt:lpstr>
      <vt:lpstr>Disks</vt:lpstr>
      <vt:lpstr>Disks</vt:lpstr>
      <vt:lpstr>Disk operations</vt:lpstr>
      <vt:lpstr>VM disks – Tenant view</vt:lpstr>
      <vt:lpstr>VM disks – Admin view</vt:lpstr>
      <vt:lpstr>VM disks – Admin view</vt:lpstr>
      <vt:lpstr>VM I/O sharing</vt:lpstr>
      <vt:lpstr>VM disk from a marketplace image</vt:lpstr>
      <vt:lpstr>Managed Disks</vt:lpstr>
      <vt:lpstr>Why managed disks?</vt:lpstr>
      <vt:lpstr>Current state in Azure Stack Hub</vt:lpstr>
      <vt:lpstr>Managed disks</vt:lpstr>
      <vt:lpstr>Managed disks</vt:lpstr>
      <vt:lpstr>Snapshots</vt:lpstr>
      <vt:lpstr>Managed vs. unmanaged disks</vt:lpstr>
      <vt:lpstr>Blobs</vt:lpstr>
      <vt:lpstr>What is the blob storage service?</vt:lpstr>
      <vt:lpstr>Uploading block blobs</vt:lpstr>
      <vt:lpstr>Uploading large block blobs</vt:lpstr>
      <vt:lpstr>Modifying block blobs</vt:lpstr>
      <vt:lpstr>PowerPoint Presentation</vt:lpstr>
      <vt:lpstr>PowerPoint Presentation</vt:lpstr>
      <vt:lpstr>PowerPoint Presentation</vt:lpstr>
      <vt:lpstr>Container distribution</vt:lpstr>
      <vt:lpstr>Container overflow</vt:lpstr>
      <vt:lpstr>Container migration</vt:lpstr>
      <vt:lpstr>Putting overflow and migration together</vt:lpstr>
      <vt:lpstr>Tables</vt:lpstr>
      <vt:lpstr>Azure Tables</vt:lpstr>
      <vt:lpstr>PowerPoint Presentation</vt:lpstr>
      <vt:lpstr>Table storage distribution</vt:lpstr>
      <vt:lpstr>Limits and constraints</vt:lpstr>
      <vt:lpstr>PowerPoint Presentation</vt:lpstr>
      <vt:lpstr>PowerPoint Presentation</vt:lpstr>
      <vt:lpstr>Queues</vt:lpstr>
      <vt:lpstr>Queues</vt:lpstr>
      <vt:lpstr>PowerPoint Presentation</vt:lpstr>
      <vt:lpstr>Storage Services Usage</vt:lpstr>
      <vt:lpstr>PowerPoint Presentation</vt:lpstr>
      <vt:lpstr>PowerPoint Presentation</vt:lpstr>
      <vt:lpstr>Storage capacity allocation (projected)</vt:lpstr>
      <vt:lpstr>Versions</vt:lpstr>
      <vt:lpstr>Storage Container Management</vt:lpstr>
      <vt:lpstr>Storage health and monitoring</vt:lpstr>
      <vt:lpstr>Management considerations</vt:lpstr>
      <vt:lpstr>Management considerations</vt:lpstr>
      <vt:lpstr>Retention period</vt:lpstr>
      <vt:lpstr>Azure Stack Hub Storage: Recovering a Deleted Blob</vt:lpstr>
      <vt:lpstr>PowerPoint Presentation</vt:lpstr>
      <vt:lpstr>Development kit guidance</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2020-03-05T18:52:32Z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2019-12-20T21:24:24.7104424Z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7a501412-cc45-4230-bb0c-a032c8987041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